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63"/>
  </p:notesMasterIdLst>
  <p:sldIdLst>
    <p:sldId id="258" r:id="rId2"/>
    <p:sldId id="260" r:id="rId3"/>
    <p:sldId id="522" r:id="rId4"/>
    <p:sldId id="329" r:id="rId5"/>
    <p:sldId id="557" r:id="rId6"/>
    <p:sldId id="558" r:id="rId7"/>
    <p:sldId id="559" r:id="rId8"/>
    <p:sldId id="560" r:id="rId9"/>
    <p:sldId id="484" r:id="rId10"/>
    <p:sldId id="562" r:id="rId11"/>
    <p:sldId id="561" r:id="rId12"/>
    <p:sldId id="563" r:id="rId13"/>
    <p:sldId id="321" r:id="rId14"/>
    <p:sldId id="554" r:id="rId15"/>
    <p:sldId id="564" r:id="rId16"/>
    <p:sldId id="524" r:id="rId17"/>
    <p:sldId id="525" r:id="rId18"/>
    <p:sldId id="531" r:id="rId19"/>
    <p:sldId id="533" r:id="rId20"/>
    <p:sldId id="534" r:id="rId21"/>
    <p:sldId id="530" r:id="rId22"/>
    <p:sldId id="565" r:id="rId23"/>
    <p:sldId id="535" r:id="rId24"/>
    <p:sldId id="536" r:id="rId25"/>
    <p:sldId id="537" r:id="rId26"/>
    <p:sldId id="538" r:id="rId27"/>
    <p:sldId id="566" r:id="rId28"/>
    <p:sldId id="568" r:id="rId29"/>
    <p:sldId id="567" r:id="rId30"/>
    <p:sldId id="545" r:id="rId31"/>
    <p:sldId id="424" r:id="rId32"/>
    <p:sldId id="569" r:id="rId33"/>
    <p:sldId id="570" r:id="rId34"/>
    <p:sldId id="572" r:id="rId35"/>
    <p:sldId id="580" r:id="rId36"/>
    <p:sldId id="581" r:id="rId37"/>
    <p:sldId id="576" r:id="rId38"/>
    <p:sldId id="582" r:id="rId39"/>
    <p:sldId id="605" r:id="rId40"/>
    <p:sldId id="577" r:id="rId41"/>
    <p:sldId id="578" r:id="rId42"/>
    <p:sldId id="583" r:id="rId43"/>
    <p:sldId id="579" r:id="rId44"/>
    <p:sldId id="584" r:id="rId45"/>
    <p:sldId id="589" r:id="rId46"/>
    <p:sldId id="590" r:id="rId47"/>
    <p:sldId id="597" r:id="rId48"/>
    <p:sldId id="591" r:id="rId49"/>
    <p:sldId id="592" r:id="rId50"/>
    <p:sldId id="594" r:id="rId51"/>
    <p:sldId id="596" r:id="rId52"/>
    <p:sldId id="598" r:id="rId53"/>
    <p:sldId id="599" r:id="rId54"/>
    <p:sldId id="601" r:id="rId55"/>
    <p:sldId id="600" r:id="rId56"/>
    <p:sldId id="338" r:id="rId57"/>
    <p:sldId id="602" r:id="rId58"/>
    <p:sldId id="603" r:id="rId59"/>
    <p:sldId id="604" r:id="rId60"/>
    <p:sldId id="387" r:id="rId61"/>
    <p:sldId id="264" r:id="rId62"/>
  </p:sldIdLst>
  <p:sldSz cx="12239625" cy="6840538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  <p:embeddedFont>
      <p:font typeface="Montserrat Black" panose="020B0604020202020204" charset="-52"/>
      <p:bold r:id="rId72"/>
      <p:boldItalic r:id="rId73"/>
    </p:embeddedFont>
    <p:embeddedFont>
      <p:font typeface="Montserrat" panose="020B0604020202020204" charset="-52"/>
      <p:regular r:id="rId74"/>
      <p:bold r:id="rId75"/>
      <p:italic r:id="rId76"/>
      <p:boldItalic r:id="rId77"/>
    </p:embeddedFont>
    <p:embeddedFont>
      <p:font typeface="Cambria Math" panose="02040503050406030204" pitchFamily="18" charset="0"/>
      <p:regular r:id="rId78"/>
    </p:embeddedFont>
    <p:embeddedFont>
      <p:font typeface="Source Sans Pro" panose="020B050303040302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  <a:srgbClr val="E7E21E"/>
    <a:srgbClr val="FD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60" y="120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489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599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4734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52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5933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907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417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108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493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64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508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473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156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085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239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156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852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13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51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3642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216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92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4674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752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060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933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629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303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837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55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352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3540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60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697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189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744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23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35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400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61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68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7125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6568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7791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395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2889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145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39032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5308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423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19861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65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897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4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0.png"/><Relationship Id="rId5" Type="http://schemas.openxmlformats.org/officeDocument/2006/relationships/image" Target="../media/image103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7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9.png"/><Relationship Id="rId5" Type="http://schemas.openxmlformats.org/officeDocument/2006/relationships/image" Target="../media/image70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Hua5LntT3t4k_XskD9BTnbd38436gfgq?usp=sharing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eAermb4o3adUgJc6q9AYEKon78vVpNVS?usp=sharing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88923" y="2189810"/>
            <a:ext cx="6761885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  <a:p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Заголовок 1">
            <a:extLst>
              <a:ext uri="{FF2B5EF4-FFF2-40B4-BE49-F238E27FC236}">
                <a16:creationId xmlns:a16="http://schemas.microsoft.com/office/drawing/2014/main" id="{BDF9B44B-7BAD-4BB5-B40B-80E005297D87}"/>
              </a:ext>
            </a:extLst>
          </p:cNvPr>
          <p:cNvSpPr txBox="1">
            <a:spLocks/>
          </p:cNvSpPr>
          <p:nvPr/>
        </p:nvSpPr>
        <p:spPr>
          <a:xfrm>
            <a:off x="1055440" y="553120"/>
            <a:ext cx="1028085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Косинусное Расстояние </a:t>
            </a:r>
            <a:endParaRPr lang="ru-RU" sz="2800" spc="-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83720" y="1838803"/>
                <a:ext cx="4724247" cy="1145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r>
                                <m:rPr>
                                  <m:lit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3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20" y="1838803"/>
                <a:ext cx="4724247" cy="1145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A11DDC24-2291-44CB-9930-17FCF1217EC4}"/>
              </a:ext>
            </a:extLst>
          </p:cNvPr>
          <p:cNvGraphicFramePr>
            <a:graphicFrameLocks noGrp="1"/>
          </p:cNvGraphicFramePr>
          <p:nvPr/>
        </p:nvGraphicFramePr>
        <p:xfrm>
          <a:off x="6151768" y="1791670"/>
          <a:ext cx="504599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130">
                  <a:extLst>
                    <a:ext uri="{9D8B030D-6E8A-4147-A177-3AD203B41FA5}">
                      <a16:colId xmlns:a16="http://schemas.microsoft.com/office/drawing/2014/main" val="1903350113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68405916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45845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Человек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Возраст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Зарплата 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Аркадий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1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Борис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101 000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9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Василий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52012"/>
                  </a:ext>
                </a:extLst>
              </a:tr>
            </a:tbl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/>
        </p:nvGraphicFramePr>
        <p:xfrm>
          <a:off x="6096000" y="4293096"/>
          <a:ext cx="5486399" cy="159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12">
                  <a:extLst>
                    <a:ext uri="{9D8B030D-6E8A-4147-A177-3AD203B41FA5}">
                      <a16:colId xmlns:a16="http://schemas.microsoft.com/office/drawing/2014/main" val="2147283738"/>
                    </a:ext>
                  </a:extLst>
                </a:gridCol>
                <a:gridCol w="1436612">
                  <a:extLst>
                    <a:ext uri="{9D8B030D-6E8A-4147-A177-3AD203B41FA5}">
                      <a16:colId xmlns:a16="http://schemas.microsoft.com/office/drawing/2014/main" val="1251486368"/>
                    </a:ext>
                  </a:extLst>
                </a:gridCol>
                <a:gridCol w="1255846">
                  <a:extLst>
                    <a:ext uri="{9D8B030D-6E8A-4147-A177-3AD203B41FA5}">
                      <a16:colId xmlns:a16="http://schemas.microsoft.com/office/drawing/2014/main" val="1687985435"/>
                    </a:ext>
                  </a:extLst>
                </a:gridCol>
                <a:gridCol w="1357329">
                  <a:extLst>
                    <a:ext uri="{9D8B030D-6E8A-4147-A177-3AD203B41FA5}">
                      <a16:colId xmlns:a16="http://schemas.microsoft.com/office/drawing/2014/main" val="369737880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Аркадий</a:t>
                      </a:r>
                      <a:endParaRPr lang="ru-RU" sz="24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Борис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Василий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470445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kern="1200" dirty="0">
                          <a:sym typeface="Arial"/>
                        </a:rPr>
                        <a:t>Аркадий</a:t>
                      </a:r>
                      <a:endParaRPr lang="ru-RU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4.4e-12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1.2e-09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04649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kern="1200" dirty="0">
                          <a:sym typeface="Arial"/>
                        </a:rPr>
                        <a:t>Борис</a:t>
                      </a:r>
                      <a:endParaRPr lang="ru-RU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4.4e-12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1.4e-09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934130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kern="1200" dirty="0">
                          <a:sym typeface="Arial"/>
                        </a:rPr>
                        <a:t>Василий</a:t>
                      </a:r>
                      <a:endParaRPr lang="ru-RU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1.2e-09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1.4e-09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371323"/>
                  </a:ext>
                </a:extLst>
              </a:tr>
            </a:tbl>
          </a:graphicData>
        </a:graphic>
      </p:graphicFrame>
      <p:cxnSp>
        <p:nvCxnSpPr>
          <p:cNvPr id="16" name="Прямая со стрелкой 15"/>
          <p:cNvCxnSpPr/>
          <p:nvPr/>
        </p:nvCxnSpPr>
        <p:spPr>
          <a:xfrm flipV="1">
            <a:off x="1487488" y="3068960"/>
            <a:ext cx="2304256" cy="35283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1462614" y="5877272"/>
            <a:ext cx="2617162" cy="6823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1415480" y="5661248"/>
            <a:ext cx="1080120" cy="93610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1415480" y="2924944"/>
            <a:ext cx="0" cy="367240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1415480" y="6494250"/>
            <a:ext cx="4536504" cy="10310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7067104" y="6012799"/>
            <a:ext cx="4248596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совсем метрика</a:t>
            </a:r>
          </a:p>
        </p:txBody>
      </p:sp>
    </p:spTree>
    <p:extLst>
      <p:ext uri="{BB962C8B-B14F-4D97-AF65-F5344CB8AC3E}">
        <p14:creationId xmlns:p14="http://schemas.microsoft.com/office/powerpoint/2010/main" val="245089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Заголовок 1">
            <a:extLst>
              <a:ext uri="{FF2B5EF4-FFF2-40B4-BE49-F238E27FC236}">
                <a16:creationId xmlns:a16="http://schemas.microsoft.com/office/drawing/2014/main" id="{BDF9B44B-7BAD-4BB5-B40B-80E005297D87}"/>
              </a:ext>
            </a:extLst>
          </p:cNvPr>
          <p:cNvSpPr txBox="1">
            <a:spLocks/>
          </p:cNvSpPr>
          <p:nvPr/>
        </p:nvSpPr>
        <p:spPr>
          <a:xfrm>
            <a:off x="1055440" y="553120"/>
            <a:ext cx="1028085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Расстояние Хэмминга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91344" y="1540148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 позиций, в которых соответствующие символы двух слов одинаковой длины различны</a:t>
            </a:r>
          </a:p>
        </p:txBody>
      </p:sp>
      <p:pic>
        <p:nvPicPr>
          <p:cNvPr id="22" name="Picture 2" descr="https://upload.wikimedia.org/wikipedia/commons/thumb/6/6e/Hamming_distance_3_bit_binary_example.svg/1280px-Hamming_distance_3_bit_binary_examp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95" y="2204864"/>
            <a:ext cx="4260437" cy="336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5893420" y="5923880"/>
            <a:ext cx="6032421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https://en.wikipedia.org/wiki/Hamming_distance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79376" y="3068960"/>
                <a:ext cx="43204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𝑙𝑜𝑣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068960"/>
                <a:ext cx="43204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623392" y="3789040"/>
                <a:ext cx="43204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84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84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789040"/>
                <a:ext cx="43204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/>
          <p:cNvSpPr/>
          <p:nvPr/>
        </p:nvSpPr>
        <p:spPr>
          <a:xfrm>
            <a:off x="839416" y="4725144"/>
            <a:ext cx="59859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One-hot Encoding</a:t>
            </a: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+</a:t>
            </a:r>
          </a:p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Манхэттенское расстояние? </a:t>
            </a:r>
            <a:endParaRPr lang="ru-RU" sz="28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5083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к-ближайших соседей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83520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7B52967-39CC-4817-B983-15C55A83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36" y="5428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Отдаленная Аналогия</a:t>
            </a:r>
          </a:p>
        </p:txBody>
      </p:sp>
      <p:pic>
        <p:nvPicPr>
          <p:cNvPr id="25" name="Picture 2" descr="2016 United States presidential election - Wikipedia">
            <a:extLst>
              <a:ext uri="{FF2B5EF4-FFF2-40B4-BE49-F238E27FC236}">
                <a16:creationId xmlns:a16="http://schemas.microsoft.com/office/drawing/2014/main" id="{E3CEF7EE-E921-42E6-AF32-552C50A67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145610"/>
            <a:ext cx="6465089" cy="39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5255DE8-1477-4CCE-98D0-4215F79C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083376"/>
            <a:ext cx="6985366" cy="40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52A4E6E-0065-461F-8234-BC5FEFBA600D}"/>
              </a:ext>
            </a:extLst>
          </p:cNvPr>
          <p:cNvSpPr/>
          <p:nvPr/>
        </p:nvSpPr>
        <p:spPr>
          <a:xfrm>
            <a:off x="2074164" y="1479241"/>
            <a:ext cx="791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Президентские выборы в США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2016</a:t>
            </a:r>
            <a:endParaRPr lang="en-US" sz="32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9E93806-49B6-4319-BA9D-EB9F04FB4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048" y="3420495"/>
            <a:ext cx="5353820" cy="87363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FB6530-1134-4A75-8F24-B6D85DDD5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047" y="4285739"/>
            <a:ext cx="5343987" cy="3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87B52967-39CC-4817-B983-15C55A83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Рубрика Пословицы и Поговорки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509CA-1591-4654-88A9-A257AE35DD64}"/>
              </a:ext>
            </a:extLst>
          </p:cNvPr>
          <p:cNvSpPr txBox="1"/>
          <p:nvPr/>
        </p:nvSpPr>
        <p:spPr>
          <a:xfrm>
            <a:off x="1192104" y="2091283"/>
            <a:ext cx="612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Birds of a feather flock together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D6F2A-2646-45E5-A5D8-7595F62CE6E6}"/>
              </a:ext>
            </a:extLst>
          </p:cNvPr>
          <p:cNvSpPr txBox="1"/>
          <p:nvPr/>
        </p:nvSpPr>
        <p:spPr>
          <a:xfrm>
            <a:off x="1257418" y="3158590"/>
            <a:ext cx="612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Рыбак рыбака видит издалека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49629-B1D0-404A-8EC0-C195B15DD267}"/>
              </a:ext>
            </a:extLst>
          </p:cNvPr>
          <p:cNvSpPr txBox="1"/>
          <p:nvPr/>
        </p:nvSpPr>
        <p:spPr>
          <a:xfrm>
            <a:off x="1257418" y="4225897"/>
            <a:ext cx="6120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Масть к масти подбирается</a:t>
            </a:r>
          </a:p>
        </p:txBody>
      </p:sp>
    </p:spTree>
    <p:extLst>
      <p:ext uri="{BB962C8B-B14F-4D97-AF65-F5344CB8AC3E}">
        <p14:creationId xmlns:p14="http://schemas.microsoft.com/office/powerpoint/2010/main" val="35429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к-ближайших </a:t>
            </a:r>
            <a:r>
              <a:rPr lang="ru-RU" sz="2261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соседей</a:t>
            </a:r>
            <a:r>
              <a:rPr lang="en-US" sz="2261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69917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6FEA5A-1BAD-4682-AC17-A48F0643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8" y="561300"/>
            <a:ext cx="8646642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k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</a:t>
            </a:r>
            <a:r>
              <a:rPr lang="tr-TR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Nearest Neighbors Classifier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075A093-4B66-4272-9614-0C540D62D5E8}"/>
              </a:ext>
            </a:extLst>
          </p:cNvPr>
          <p:cNvSpPr/>
          <p:nvPr/>
        </p:nvSpPr>
        <p:spPr>
          <a:xfrm>
            <a:off x="219410" y="3652341"/>
            <a:ext cx="11100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0.3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Выберите число </a:t>
            </a:r>
            <a:r>
              <a:rPr lang="en-US" sz="24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ru-RU" sz="2400" dirty="0">
              <a:solidFill>
                <a:srgbClr val="00B050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4BABB18-B554-4C43-A025-426811881645}"/>
              </a:ext>
            </a:extLst>
          </p:cNvPr>
          <p:cNvSpPr/>
          <p:nvPr/>
        </p:nvSpPr>
        <p:spPr>
          <a:xfrm>
            <a:off x="197588" y="4447549"/>
            <a:ext cx="11538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Для новых точек, учитывая набор обучающих данных, найдите 	</a:t>
            </a:r>
            <a:r>
              <a:rPr lang="ru-RU" sz="24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самый популярный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класс среди </a:t>
            </a:r>
            <a:r>
              <a:rPr lang="ru-RU" sz="24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ближайших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точек.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87C1C78-DF0E-43BD-AEC0-9AD7B00D9618}"/>
              </a:ext>
            </a:extLst>
          </p:cNvPr>
          <p:cNvSpPr/>
          <p:nvPr/>
        </p:nvSpPr>
        <p:spPr>
          <a:xfrm>
            <a:off x="218338" y="1763960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0.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Выберите </a:t>
            </a:r>
            <a:r>
              <a:rPr lang="ru-RU" sz="24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метрику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Расстояния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758EC69-3977-427B-8E93-C8FF4932D4C3}"/>
              </a:ext>
            </a:extLst>
          </p:cNvPr>
          <p:cNvSpPr/>
          <p:nvPr/>
        </p:nvSpPr>
        <p:spPr>
          <a:xfrm>
            <a:off x="174458" y="2627107"/>
            <a:ext cx="11538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0.2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Выберите тип </a:t>
            </a:r>
            <a:r>
              <a:rPr lang="ru-RU" sz="24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3F239A6-1FB1-42F6-AD65-B09AB2F62787}"/>
              </a:ext>
            </a:extLst>
          </p:cNvPr>
          <p:cNvSpPr/>
          <p:nvPr/>
        </p:nvSpPr>
        <p:spPr>
          <a:xfrm>
            <a:off x="5663952" y="5517232"/>
            <a:ext cx="4120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Расстояния</a:t>
            </a:r>
            <a:endParaRPr lang="en-US" sz="2800" dirty="0">
              <a:solidFill>
                <a:srgbClr val="00B0F0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32076CB-71C9-44E8-B4E7-1B404C99E23B}"/>
              </a:ext>
            </a:extLst>
          </p:cNvPr>
          <p:cNvSpPr/>
          <p:nvPr/>
        </p:nvSpPr>
        <p:spPr>
          <a:xfrm>
            <a:off x="1991544" y="5582057"/>
            <a:ext cx="1087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ru-RU" sz="2800" dirty="0">
              <a:solidFill>
                <a:srgbClr val="7030A0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404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D21615-91B1-45B2-B4AB-194F408B4181}"/>
              </a:ext>
            </a:extLst>
          </p:cNvPr>
          <p:cNvSpPr/>
          <p:nvPr/>
        </p:nvSpPr>
        <p:spPr>
          <a:xfrm>
            <a:off x="4499105" y="3989887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C1791C5-42CD-47B6-B3C8-34B27CE3E636}"/>
              </a:ext>
            </a:extLst>
          </p:cNvPr>
          <p:cNvSpPr/>
          <p:nvPr/>
        </p:nvSpPr>
        <p:spPr>
          <a:xfrm>
            <a:off x="5542402" y="299690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A02A75-5B2C-4C65-B503-71D54C5A1CEE}"/>
              </a:ext>
            </a:extLst>
          </p:cNvPr>
          <p:cNvSpPr/>
          <p:nvPr/>
        </p:nvSpPr>
        <p:spPr>
          <a:xfrm>
            <a:off x="6362753" y="4635486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4D1111-9C83-4BA8-A87E-081781DB14C8}"/>
              </a:ext>
            </a:extLst>
          </p:cNvPr>
          <p:cNvSpPr/>
          <p:nvPr/>
        </p:nvSpPr>
        <p:spPr>
          <a:xfrm>
            <a:off x="3194401" y="2745896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0306EA2-B8D2-45F1-B568-B5E47E738558}"/>
              </a:ext>
            </a:extLst>
          </p:cNvPr>
          <p:cNvSpPr/>
          <p:nvPr/>
        </p:nvSpPr>
        <p:spPr>
          <a:xfrm>
            <a:off x="3610047" y="535803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75C6C00-ECEB-4C20-B319-7C4B8F37EE06}"/>
              </a:ext>
            </a:extLst>
          </p:cNvPr>
          <p:cNvSpPr/>
          <p:nvPr/>
        </p:nvSpPr>
        <p:spPr>
          <a:xfrm>
            <a:off x="5157182" y="600611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CCAED1-7B8A-4BBB-9AB9-34707CC75222}"/>
              </a:ext>
            </a:extLst>
          </p:cNvPr>
          <p:cNvSpPr/>
          <p:nvPr/>
        </p:nvSpPr>
        <p:spPr>
          <a:xfrm>
            <a:off x="6480165" y="564611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C3049044-8AFA-4588-9D32-6471D8AAA3FC}"/>
              </a:ext>
            </a:extLst>
          </p:cNvPr>
          <p:cNvSpPr/>
          <p:nvPr/>
        </p:nvSpPr>
        <p:spPr>
          <a:xfrm>
            <a:off x="4948375" y="212529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C2799E55-79E9-45BF-91CC-6FE4982828C3}"/>
              </a:ext>
            </a:extLst>
          </p:cNvPr>
          <p:cNvSpPr/>
          <p:nvPr/>
        </p:nvSpPr>
        <p:spPr>
          <a:xfrm>
            <a:off x="5575034" y="3912123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Равнобедренный треугольник 16">
            <a:extLst>
              <a:ext uri="{FF2B5EF4-FFF2-40B4-BE49-F238E27FC236}">
                <a16:creationId xmlns:a16="http://schemas.microsoft.com/office/drawing/2014/main" id="{5C36EF94-FD1B-44AE-8A8A-98B518E5658C}"/>
              </a:ext>
            </a:extLst>
          </p:cNvPr>
          <p:cNvSpPr/>
          <p:nvPr/>
        </p:nvSpPr>
        <p:spPr>
          <a:xfrm>
            <a:off x="4130505" y="2303917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Равнобедренный треугольник 17">
            <a:extLst>
              <a:ext uri="{FF2B5EF4-FFF2-40B4-BE49-F238E27FC236}">
                <a16:creationId xmlns:a16="http://schemas.microsoft.com/office/drawing/2014/main" id="{429C4D49-5C3E-4265-83F9-510D0C52E090}"/>
              </a:ext>
            </a:extLst>
          </p:cNvPr>
          <p:cNvSpPr/>
          <p:nvPr/>
        </p:nvSpPr>
        <p:spPr>
          <a:xfrm>
            <a:off x="6137769" y="2261695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B04204E7-F3F9-4E16-9AA0-8810F6283D9F}"/>
              </a:ext>
            </a:extLst>
          </p:cNvPr>
          <p:cNvSpPr/>
          <p:nvPr/>
        </p:nvSpPr>
        <p:spPr>
          <a:xfrm>
            <a:off x="6974567" y="4162264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71368A7A-91EA-4ECA-B034-DDD82EEF18CE}"/>
              </a:ext>
            </a:extLst>
          </p:cNvPr>
          <p:cNvSpPr/>
          <p:nvPr/>
        </p:nvSpPr>
        <p:spPr>
          <a:xfrm>
            <a:off x="8234961" y="4815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4C673A02-8F0D-4A84-A947-DE7CD06E74EF}"/>
              </a:ext>
            </a:extLst>
          </p:cNvPr>
          <p:cNvSpPr/>
          <p:nvPr/>
        </p:nvSpPr>
        <p:spPr>
          <a:xfrm>
            <a:off x="7304745" y="571787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Равнобедренный треугольник 21">
            <a:extLst>
              <a:ext uri="{FF2B5EF4-FFF2-40B4-BE49-F238E27FC236}">
                <a16:creationId xmlns:a16="http://schemas.microsoft.com/office/drawing/2014/main" id="{6DFC8064-2B2C-4662-ACB2-6F2032F6F3AC}"/>
              </a:ext>
            </a:extLst>
          </p:cNvPr>
          <p:cNvSpPr/>
          <p:nvPr/>
        </p:nvSpPr>
        <p:spPr>
          <a:xfrm>
            <a:off x="5114385" y="4635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20581FFE-F441-4C04-993D-86DC44027F20}"/>
              </a:ext>
            </a:extLst>
          </p:cNvPr>
          <p:cNvSpPr/>
          <p:nvPr/>
        </p:nvSpPr>
        <p:spPr>
          <a:xfrm>
            <a:off x="8389010" y="5826111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415B0224-03E1-4044-85D1-4B50B07CA204}"/>
              </a:ext>
            </a:extLst>
          </p:cNvPr>
          <p:cNvSpPr/>
          <p:nvPr/>
        </p:nvSpPr>
        <p:spPr>
          <a:xfrm>
            <a:off x="6974567" y="2909808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B37A43E-9ED1-45F9-9138-39611E1E6FA8}"/>
              </a:ext>
            </a:extLst>
          </p:cNvPr>
          <p:cNvSpPr/>
          <p:nvPr/>
        </p:nvSpPr>
        <p:spPr>
          <a:xfrm>
            <a:off x="3551547" y="6369748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F206578-5B18-4E08-951F-A6B7ACC6D6F4}"/>
              </a:ext>
            </a:extLst>
          </p:cNvPr>
          <p:cNvSpPr/>
          <p:nvPr/>
        </p:nvSpPr>
        <p:spPr>
          <a:xfrm>
            <a:off x="4514312" y="553787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DC6A374-6BC9-4647-951D-817CC929C8E8}"/>
              </a:ext>
            </a:extLst>
          </p:cNvPr>
          <p:cNvSpPr/>
          <p:nvPr/>
        </p:nvSpPr>
        <p:spPr>
          <a:xfrm>
            <a:off x="3602177" y="4794410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0A24C5E-F989-4A63-97E1-0BA696DF0F0E}"/>
              </a:ext>
            </a:extLst>
          </p:cNvPr>
          <p:cNvSpPr/>
          <p:nvPr/>
        </p:nvSpPr>
        <p:spPr>
          <a:xfrm>
            <a:off x="2927102" y="4378912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55E78A7-0DC1-4BFB-B4B3-487F574E8BE8}"/>
              </a:ext>
            </a:extLst>
          </p:cNvPr>
          <p:cNvSpPr/>
          <p:nvPr/>
        </p:nvSpPr>
        <p:spPr>
          <a:xfrm>
            <a:off x="3620019" y="346334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3507CF8-6486-488C-8066-DFA0E35F40A6}"/>
              </a:ext>
            </a:extLst>
          </p:cNvPr>
          <p:cNvSpPr/>
          <p:nvPr/>
        </p:nvSpPr>
        <p:spPr>
          <a:xfrm>
            <a:off x="5018871" y="4096642"/>
            <a:ext cx="360000" cy="35999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C69DE-08AF-4209-AD7A-1DCAD6E167DE}"/>
              </a:ext>
            </a:extLst>
          </p:cNvPr>
          <p:cNvSpPr txBox="1"/>
          <p:nvPr/>
        </p:nvSpPr>
        <p:spPr>
          <a:xfrm>
            <a:off x="4999938" y="3517835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Montserrat" panose="00000500000000000000" pitchFamily="2" charset="-52"/>
              </a:rPr>
              <a:t>?</a:t>
            </a:r>
            <a:endParaRPr lang="ru-RU" dirty="0">
              <a:solidFill>
                <a:srgbClr val="00B050"/>
              </a:solidFill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D12CB7D5-442C-4083-99F7-F045AD0FD13D}"/>
              </a:ext>
            </a:extLst>
          </p:cNvPr>
          <p:cNvSpPr/>
          <p:nvPr/>
        </p:nvSpPr>
        <p:spPr>
          <a:xfrm>
            <a:off x="4233029" y="3293234"/>
            <a:ext cx="1980000" cy="19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EED0319-C709-4234-A6D6-CCE51540D762}"/>
              </a:ext>
            </a:extLst>
          </p:cNvPr>
          <p:cNvSpPr/>
          <p:nvPr/>
        </p:nvSpPr>
        <p:spPr>
          <a:xfrm>
            <a:off x="3906771" y="2855419"/>
            <a:ext cx="2704530" cy="2602101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31FC5F9-FF56-4169-B214-533B5757D0DF}"/>
              </a:ext>
            </a:extLst>
          </p:cNvPr>
          <p:cNvSpPr/>
          <p:nvPr/>
        </p:nvSpPr>
        <p:spPr>
          <a:xfrm>
            <a:off x="3723480" y="2809819"/>
            <a:ext cx="3192381" cy="2858872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3818A33D-9AF3-4DFE-9424-98962D97B079}"/>
              </a:ext>
            </a:extLst>
          </p:cNvPr>
          <p:cNvSpPr/>
          <p:nvPr/>
        </p:nvSpPr>
        <p:spPr>
          <a:xfrm>
            <a:off x="2783632" y="1953609"/>
            <a:ext cx="5014770" cy="4555499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D28C69F-365E-4B5D-90C4-F527CAD673C0}"/>
              </a:ext>
            </a:extLst>
          </p:cNvPr>
          <p:cNvSpPr/>
          <p:nvPr/>
        </p:nvSpPr>
        <p:spPr>
          <a:xfrm>
            <a:off x="4405009" y="3721008"/>
            <a:ext cx="1069376" cy="976454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90008F7-32AA-4708-BEA0-046ED512EB18}"/>
              </a:ext>
            </a:extLst>
          </p:cNvPr>
          <p:cNvSpPr/>
          <p:nvPr/>
        </p:nvSpPr>
        <p:spPr>
          <a:xfrm>
            <a:off x="4130621" y="739289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Выбор числа </a:t>
            </a:r>
            <a:r>
              <a:rPr lang="en-US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435C504-D7AC-409C-B376-6F9DD9191EF3}"/>
              </a:ext>
            </a:extLst>
          </p:cNvPr>
          <p:cNvSpPr/>
          <p:nvPr/>
        </p:nvSpPr>
        <p:spPr>
          <a:xfrm>
            <a:off x="7753784" y="1964523"/>
            <a:ext cx="43332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однородные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uniform 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368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9217024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Влияние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28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247286" y="1268760"/>
            <a:ext cx="4957781" cy="2922424"/>
            <a:chOff x="247286" y="1268760"/>
            <a:chExt cx="4957781" cy="2922424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322CF0B-FAB7-40FD-A1E5-1D5BC7DE2B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3"/>
            <a:stretch/>
          </p:blipFill>
          <p:spPr bwMode="auto">
            <a:xfrm>
              <a:off x="247286" y="1581150"/>
              <a:ext cx="4957781" cy="2610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423592" y="1268760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к</a:t>
              </a:r>
              <a:r>
                <a:rPr lang="ru-RU" dirty="0">
                  <a:solidFill>
                    <a:schemeClr val="bg1"/>
                  </a:solidFill>
                </a:rPr>
                <a:t> = 1</a:t>
              </a: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6668688" y="1268760"/>
            <a:ext cx="5020490" cy="2922423"/>
            <a:chOff x="6668688" y="1268760"/>
            <a:chExt cx="5020490" cy="2922423"/>
          </a:xfrm>
        </p:grpSpPr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2F580AB4-F50D-41A2-97FB-97F4A0791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5"/>
            <a:stretch/>
          </p:blipFill>
          <p:spPr bwMode="auto">
            <a:xfrm>
              <a:off x="6668688" y="1552574"/>
              <a:ext cx="5020490" cy="263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048328" y="1268760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к</a:t>
              </a:r>
              <a:r>
                <a:rPr lang="ru-RU" dirty="0">
                  <a:solidFill>
                    <a:schemeClr val="bg1"/>
                  </a:solidFill>
                </a:rPr>
                <a:t> = 5</a:t>
              </a: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3575720" y="3861048"/>
            <a:ext cx="5174541" cy="3039329"/>
            <a:chOff x="3575720" y="3861048"/>
            <a:chExt cx="5174541" cy="3039329"/>
          </a:xfrm>
        </p:grpSpPr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1BE738CE-71A6-423A-B035-7AD455F0AE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3"/>
            <a:stretch/>
          </p:blipFill>
          <p:spPr bwMode="auto">
            <a:xfrm>
              <a:off x="3575720" y="4171950"/>
              <a:ext cx="5174541" cy="2728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807968" y="386104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к</a:t>
              </a:r>
              <a:r>
                <a:rPr lang="ru-RU" dirty="0">
                  <a:solidFill>
                    <a:schemeClr val="bg1"/>
                  </a:solidFill>
                </a:rPr>
                <a:t> =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BCA5A36-249F-4473-8F4A-C318FAC37D06}"/>
              </a:ext>
            </a:extLst>
          </p:cNvPr>
          <p:cNvSpPr/>
          <p:nvPr/>
        </p:nvSpPr>
        <p:spPr>
          <a:xfrm>
            <a:off x="5446152" y="582254"/>
            <a:ext cx="1178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32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62162F5-A4A3-44B0-9BC0-1E4933E563F0}"/>
              </a:ext>
            </a:extLst>
          </p:cNvPr>
          <p:cNvGrpSpPr/>
          <p:nvPr/>
        </p:nvGrpSpPr>
        <p:grpSpPr>
          <a:xfrm>
            <a:off x="6027503" y="1633923"/>
            <a:ext cx="6096000" cy="5155079"/>
            <a:chOff x="1420417" y="1530073"/>
            <a:chExt cx="5641378" cy="4650408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C5AE848-EA75-4E79-8A99-53CA42BB7111}"/>
                </a:ext>
              </a:extLst>
            </p:cNvPr>
            <p:cNvSpPr/>
            <p:nvPr/>
          </p:nvSpPr>
          <p:spPr>
            <a:xfrm>
              <a:off x="3135890" y="3661259"/>
              <a:ext cx="540000" cy="540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E7944197-0D03-4D32-8525-AB10CC9F57C9}"/>
                </a:ext>
              </a:extLst>
            </p:cNvPr>
            <p:cNvSpPr/>
            <p:nvPr/>
          </p:nvSpPr>
          <p:spPr>
            <a:xfrm>
              <a:off x="4179187" y="2668281"/>
              <a:ext cx="288000" cy="288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C9DED13-93F6-4F07-9588-EF4E054A923C}"/>
                </a:ext>
              </a:extLst>
            </p:cNvPr>
            <p:cNvSpPr/>
            <p:nvPr/>
          </p:nvSpPr>
          <p:spPr>
            <a:xfrm>
              <a:off x="4999538" y="4306858"/>
              <a:ext cx="252000" cy="252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31DF478-918D-4BA0-8E65-382FA7090782}"/>
                </a:ext>
              </a:extLst>
            </p:cNvPr>
            <p:cNvSpPr/>
            <p:nvPr/>
          </p:nvSpPr>
          <p:spPr>
            <a:xfrm>
              <a:off x="1831186" y="2376628"/>
              <a:ext cx="144000" cy="144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BC1F1C3C-D3FA-488D-8101-EF099740DE9F}"/>
                </a:ext>
              </a:extLst>
            </p:cNvPr>
            <p:cNvSpPr/>
            <p:nvPr/>
          </p:nvSpPr>
          <p:spPr>
            <a:xfrm>
              <a:off x="2246832" y="5029411"/>
              <a:ext cx="108000" cy="108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845B43FA-8A10-4841-BB4E-CF9A098F83BC}"/>
                </a:ext>
              </a:extLst>
            </p:cNvPr>
            <p:cNvSpPr/>
            <p:nvPr/>
          </p:nvSpPr>
          <p:spPr>
            <a:xfrm>
              <a:off x="3793967" y="5677483"/>
              <a:ext cx="108000" cy="108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DC0CF9C-D7A0-455A-84D1-EAFA681E29DD}"/>
                </a:ext>
              </a:extLst>
            </p:cNvPr>
            <p:cNvSpPr/>
            <p:nvPr/>
          </p:nvSpPr>
          <p:spPr>
            <a:xfrm>
              <a:off x="5116950" y="5317483"/>
              <a:ext cx="108000" cy="108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Равнобедренный треугольник 16">
              <a:extLst>
                <a:ext uri="{FF2B5EF4-FFF2-40B4-BE49-F238E27FC236}">
                  <a16:creationId xmlns:a16="http://schemas.microsoft.com/office/drawing/2014/main" id="{4FEDE74B-B750-4F0A-82D8-C99DE9E9A635}"/>
                </a:ext>
              </a:extLst>
            </p:cNvPr>
            <p:cNvSpPr/>
            <p:nvPr/>
          </p:nvSpPr>
          <p:spPr>
            <a:xfrm>
              <a:off x="3546723" y="2152523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Равнобедренный треугольник 17">
              <a:extLst>
                <a:ext uri="{FF2B5EF4-FFF2-40B4-BE49-F238E27FC236}">
                  <a16:creationId xmlns:a16="http://schemas.microsoft.com/office/drawing/2014/main" id="{74E54DCD-8578-44B9-BEF8-16E156EF88B1}"/>
                </a:ext>
              </a:extLst>
            </p:cNvPr>
            <p:cNvSpPr/>
            <p:nvPr/>
          </p:nvSpPr>
          <p:spPr>
            <a:xfrm>
              <a:off x="4211819" y="3583495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extLst>
                <a:ext uri="{FF2B5EF4-FFF2-40B4-BE49-F238E27FC236}">
                  <a16:creationId xmlns:a16="http://schemas.microsoft.com/office/drawing/2014/main" id="{E17E212C-0F4B-4FFD-81EB-59BDA0826BE9}"/>
                </a:ext>
              </a:extLst>
            </p:cNvPr>
            <p:cNvSpPr/>
            <p:nvPr/>
          </p:nvSpPr>
          <p:spPr>
            <a:xfrm>
              <a:off x="2812341" y="22697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Равнобедренный треугольник 19">
              <a:extLst>
                <a:ext uri="{FF2B5EF4-FFF2-40B4-BE49-F238E27FC236}">
                  <a16:creationId xmlns:a16="http://schemas.microsoft.com/office/drawing/2014/main" id="{0B7DD91E-C084-4715-AA97-6B5B0CD88D62}"/>
                </a:ext>
              </a:extLst>
            </p:cNvPr>
            <p:cNvSpPr/>
            <p:nvPr/>
          </p:nvSpPr>
          <p:spPr>
            <a:xfrm>
              <a:off x="4613822" y="2177795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Равнобедренный треугольник 20">
              <a:extLst>
                <a:ext uri="{FF2B5EF4-FFF2-40B4-BE49-F238E27FC236}">
                  <a16:creationId xmlns:a16="http://schemas.microsoft.com/office/drawing/2014/main" id="{83F37C6A-D94C-4227-BEC2-C471E8C95313}"/>
                </a:ext>
              </a:extLst>
            </p:cNvPr>
            <p:cNvSpPr/>
            <p:nvPr/>
          </p:nvSpPr>
          <p:spPr>
            <a:xfrm>
              <a:off x="5611352" y="3833636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Равнобедренный треугольник 21">
              <a:extLst>
                <a:ext uri="{FF2B5EF4-FFF2-40B4-BE49-F238E27FC236}">
                  <a16:creationId xmlns:a16="http://schemas.microsoft.com/office/drawing/2014/main" id="{7D3B3E40-492C-4AA7-BEEF-5BF96C44AC49}"/>
                </a:ext>
              </a:extLst>
            </p:cNvPr>
            <p:cNvSpPr/>
            <p:nvPr/>
          </p:nvSpPr>
          <p:spPr>
            <a:xfrm>
              <a:off x="6871746" y="4486858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Равнобедренный треугольник 22">
              <a:extLst>
                <a:ext uri="{FF2B5EF4-FFF2-40B4-BE49-F238E27FC236}">
                  <a16:creationId xmlns:a16="http://schemas.microsoft.com/office/drawing/2014/main" id="{78912C96-2F1F-4EF2-A3D2-0A7CB81520F4}"/>
                </a:ext>
              </a:extLst>
            </p:cNvPr>
            <p:cNvSpPr/>
            <p:nvPr/>
          </p:nvSpPr>
          <p:spPr>
            <a:xfrm>
              <a:off x="5941530" y="5389251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Равнобедренный треугольник 23">
              <a:extLst>
                <a:ext uri="{FF2B5EF4-FFF2-40B4-BE49-F238E27FC236}">
                  <a16:creationId xmlns:a16="http://schemas.microsoft.com/office/drawing/2014/main" id="{3532C0E2-75BB-4BBF-9A20-59697CE83408}"/>
                </a:ext>
              </a:extLst>
            </p:cNvPr>
            <p:cNvSpPr/>
            <p:nvPr/>
          </p:nvSpPr>
          <p:spPr>
            <a:xfrm>
              <a:off x="3751170" y="4306858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Равнобедренный треугольник 24">
              <a:extLst>
                <a:ext uri="{FF2B5EF4-FFF2-40B4-BE49-F238E27FC236}">
                  <a16:creationId xmlns:a16="http://schemas.microsoft.com/office/drawing/2014/main" id="{C3F8B8AE-0637-4B5B-83DA-B9724409DF8D}"/>
                </a:ext>
              </a:extLst>
            </p:cNvPr>
            <p:cNvSpPr/>
            <p:nvPr/>
          </p:nvSpPr>
          <p:spPr>
            <a:xfrm>
              <a:off x="7025795" y="5497483"/>
              <a:ext cx="36000" cy="3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Равнобедренный треугольник 25">
              <a:extLst>
                <a:ext uri="{FF2B5EF4-FFF2-40B4-BE49-F238E27FC236}">
                  <a16:creationId xmlns:a16="http://schemas.microsoft.com/office/drawing/2014/main" id="{7FCB5C75-C7A9-44E3-AD2F-D126B6AAFEFF}"/>
                </a:ext>
              </a:extLst>
            </p:cNvPr>
            <p:cNvSpPr/>
            <p:nvPr/>
          </p:nvSpPr>
          <p:spPr>
            <a:xfrm>
              <a:off x="5445644" y="26940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AE132308-4321-4E2F-9869-1ECB37DAE5F9}"/>
                </a:ext>
              </a:extLst>
            </p:cNvPr>
            <p:cNvSpPr/>
            <p:nvPr/>
          </p:nvSpPr>
          <p:spPr>
            <a:xfrm>
              <a:off x="2210832" y="5920235"/>
              <a:ext cx="72000" cy="72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94E53624-22F0-4DC9-86D2-D0B28FF79D63}"/>
                </a:ext>
              </a:extLst>
            </p:cNvPr>
            <p:cNvSpPr/>
            <p:nvPr/>
          </p:nvSpPr>
          <p:spPr>
            <a:xfrm>
              <a:off x="3151097" y="5209251"/>
              <a:ext cx="144000" cy="144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6BDE345D-0F3D-4D02-A80E-CF51E323D557}"/>
                </a:ext>
              </a:extLst>
            </p:cNvPr>
            <p:cNvSpPr/>
            <p:nvPr/>
          </p:nvSpPr>
          <p:spPr>
            <a:xfrm>
              <a:off x="2238962" y="4425142"/>
              <a:ext cx="144000" cy="144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A822113-3237-4EDE-A1FF-75C3EB6D0A41}"/>
                </a:ext>
              </a:extLst>
            </p:cNvPr>
            <p:cNvSpPr/>
            <p:nvPr/>
          </p:nvSpPr>
          <p:spPr>
            <a:xfrm>
              <a:off x="1563887" y="4009644"/>
              <a:ext cx="108000" cy="108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02606047-F4FF-4EC1-A5B1-A69365E09C19}"/>
                </a:ext>
              </a:extLst>
            </p:cNvPr>
            <p:cNvSpPr/>
            <p:nvPr/>
          </p:nvSpPr>
          <p:spPr>
            <a:xfrm>
              <a:off x="2256804" y="3094073"/>
              <a:ext cx="180000" cy="180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90D07FC-D875-4E16-8631-91D063BECC87}"/>
                </a:ext>
              </a:extLst>
            </p:cNvPr>
            <p:cNvSpPr/>
            <p:nvPr/>
          </p:nvSpPr>
          <p:spPr>
            <a:xfrm>
              <a:off x="3655656" y="3768014"/>
              <a:ext cx="360000" cy="35999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BA27D-F858-47FA-A93E-F2F74598A2E5}"/>
                </a:ext>
              </a:extLst>
            </p:cNvPr>
            <p:cNvSpPr txBox="1"/>
            <p:nvPr/>
          </p:nvSpPr>
          <p:spPr>
            <a:xfrm>
              <a:off x="3636723" y="3189207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>
                  <a:solidFill>
                    <a:srgbClr val="00B050"/>
                  </a:solidFill>
                </a:rPr>
                <a:t>?</a:t>
              </a:r>
              <a:endParaRPr lang="ru-RU" dirty="0">
                <a:solidFill>
                  <a:srgbClr val="00B050"/>
                </a:solidFill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D5824DFD-704F-4378-82B7-030BC363AF9E}"/>
                </a:ext>
              </a:extLst>
            </p:cNvPr>
            <p:cNvSpPr/>
            <p:nvPr/>
          </p:nvSpPr>
          <p:spPr>
            <a:xfrm>
              <a:off x="2869814" y="2964606"/>
              <a:ext cx="1980000" cy="19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9B3A7B9F-3A68-42C0-8EBB-38A7543AD443}"/>
                </a:ext>
              </a:extLst>
            </p:cNvPr>
            <p:cNvSpPr/>
            <p:nvPr/>
          </p:nvSpPr>
          <p:spPr>
            <a:xfrm>
              <a:off x="2543556" y="2526791"/>
              <a:ext cx="2704530" cy="26021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756F47FE-48CD-4808-AF73-97FAF5ACFEE7}"/>
                </a:ext>
              </a:extLst>
            </p:cNvPr>
            <p:cNvSpPr/>
            <p:nvPr/>
          </p:nvSpPr>
          <p:spPr>
            <a:xfrm>
              <a:off x="2360265" y="2481191"/>
              <a:ext cx="3192381" cy="2858872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C8AD413-AB42-4547-932F-06C2911544D8}"/>
                </a:ext>
              </a:extLst>
            </p:cNvPr>
            <p:cNvSpPr/>
            <p:nvPr/>
          </p:nvSpPr>
          <p:spPr>
            <a:xfrm>
              <a:off x="1420417" y="1530073"/>
              <a:ext cx="4806947" cy="4650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Заголовок 1">
                <a:extLst>
                  <a:ext uri="{FF2B5EF4-FFF2-40B4-BE49-F238E27FC236}">
                    <a16:creationId xmlns:a16="http://schemas.microsoft.com/office/drawing/2014/main" id="{6361348D-789A-4DB1-A545-0ACFC6303A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3288" y="2262218"/>
                <a:ext cx="2381639" cy="8277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sz="36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Заголовок 1">
                <a:extLst>
                  <a:ext uri="{FF2B5EF4-FFF2-40B4-BE49-F238E27FC236}">
                    <a16:creationId xmlns:a16="http://schemas.microsoft.com/office/drawing/2014/main" id="{6361348D-789A-4DB1-A545-0ACFC6303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288" y="2262218"/>
                <a:ext cx="2381639" cy="827739"/>
              </a:xfrm>
              <a:prstGeom prst="rect">
                <a:avLst/>
              </a:prstGeom>
              <a:blipFill>
                <a:blip r:embed="rId4"/>
                <a:stretch>
                  <a:fillRect l="-1023" t="-10294" b="-176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63C2517F-7237-4D06-94A2-62214CD827F9}"/>
              </a:ext>
            </a:extLst>
          </p:cNvPr>
          <p:cNvSpPr/>
          <p:nvPr/>
        </p:nvSpPr>
        <p:spPr>
          <a:xfrm>
            <a:off x="275094" y="1235070"/>
            <a:ext cx="6369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чем дальше пример, тем меньше вклад учитывается его «голосом»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0AFFC2CC-0A23-47B2-9CEF-F7BD5F69968B}"/>
              </a:ext>
            </a:extLst>
          </p:cNvPr>
          <p:cNvSpPr/>
          <p:nvPr/>
        </p:nvSpPr>
        <p:spPr>
          <a:xfrm>
            <a:off x="270118" y="373652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Разный вес для разных классов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Заголовок 1">
                <a:extLst>
                  <a:ext uri="{FF2B5EF4-FFF2-40B4-BE49-F238E27FC236}">
                    <a16:creationId xmlns:a16="http://schemas.microsoft.com/office/drawing/2014/main" id="{419CC59E-CA2C-4943-82AD-8242AD5E65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604" y="4217368"/>
                <a:ext cx="2381639" cy="8277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3600" baseline="-250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Заголовок 1">
                <a:extLst>
                  <a:ext uri="{FF2B5EF4-FFF2-40B4-BE49-F238E27FC236}">
                    <a16:creationId xmlns:a16="http://schemas.microsoft.com/office/drawing/2014/main" id="{419CC59E-CA2C-4943-82AD-8242AD5E6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04" y="4217368"/>
                <a:ext cx="2381639" cy="827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Заголовок 1">
                <a:extLst>
                  <a:ext uri="{FF2B5EF4-FFF2-40B4-BE49-F238E27FC236}">
                    <a16:creationId xmlns:a16="http://schemas.microsoft.com/office/drawing/2014/main" id="{5F32B0CF-0CA8-41AB-B836-86CBAC06FD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3630" y="4138288"/>
                <a:ext cx="2381639" cy="8277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𝑟𝑒𝑑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𝑏</m:t>
                      </m:r>
                    </m:oMath>
                  </m:oMathPara>
                </a14:m>
                <a:endParaRPr lang="ru-RU" sz="3600" baseline="-25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Заголовок 1">
                <a:extLst>
                  <a:ext uri="{FF2B5EF4-FFF2-40B4-BE49-F238E27FC236}">
                    <a16:creationId xmlns:a16="http://schemas.microsoft.com/office/drawing/2014/main" id="{5F32B0CF-0CA8-41AB-B836-86CBAC06F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630" y="4138288"/>
                <a:ext cx="2381639" cy="827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9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/>
      <p:bldP spid="41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</a:t>
            </a: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серии</a:t>
            </a:r>
            <a:endParaRPr lang="en-US" sz="2261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к-ближайших соседей</a:t>
            </a:r>
            <a:endParaRPr lang="en-US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tr-TR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</a:t>
            </a:r>
            <a:r>
              <a:rPr lang="tr-TR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lang="ru-RU" sz="2261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tr-TR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2FBB2CB-E61B-4EE8-B624-40C790E19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5810532" cy="31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54DD1BA-628A-4811-9CCD-B0472A30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0808"/>
            <a:ext cx="5810532" cy="31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69E0602-201C-4DCB-A7B8-9961AB7841EE}"/>
              </a:ext>
            </a:extLst>
          </p:cNvPr>
          <p:cNvSpPr/>
          <p:nvPr/>
        </p:nvSpPr>
        <p:spPr>
          <a:xfrm>
            <a:off x="4469408" y="608236"/>
            <a:ext cx="2584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Разные </a:t>
            </a:r>
            <a:r>
              <a:rPr lang="ru-RU" sz="28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b="0" i="0" dirty="0">
              <a:solidFill>
                <a:srgbClr val="7030A0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17E1A99-5FB2-46F2-B049-53F54D7A69D6}"/>
              </a:ext>
            </a:extLst>
          </p:cNvPr>
          <p:cNvSpPr/>
          <p:nvPr/>
        </p:nvSpPr>
        <p:spPr>
          <a:xfrm>
            <a:off x="1127448" y="5013176"/>
            <a:ext cx="2997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- uniform </a:t>
            </a:r>
            <a:endParaRPr lang="ru-RU" sz="2800" dirty="0"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8FB3890-09B1-4A4A-94DE-701AF53CD0C4}"/>
              </a:ext>
            </a:extLst>
          </p:cNvPr>
          <p:cNvSpPr/>
          <p:nvPr/>
        </p:nvSpPr>
        <p:spPr>
          <a:xfrm>
            <a:off x="7392144" y="5013176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- distance</a:t>
            </a:r>
            <a:endParaRPr lang="ru-RU" sz="28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8806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8F0114-96C2-4107-A883-63222EFC60BD}"/>
              </a:ext>
            </a:extLst>
          </p:cNvPr>
          <p:cNvSpPr/>
          <p:nvPr/>
        </p:nvSpPr>
        <p:spPr>
          <a:xfrm>
            <a:off x="3468495" y="722295"/>
            <a:ext cx="4921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Реализация в </a:t>
            </a:r>
            <a:r>
              <a:rPr lang="en-US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49E6D7B-6F6F-40B0-84E3-ECCBEB348FDF}"/>
              </a:ext>
            </a:extLst>
          </p:cNvPr>
          <p:cNvSpPr/>
          <p:nvPr/>
        </p:nvSpPr>
        <p:spPr>
          <a:xfrm>
            <a:off x="429066" y="1474991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6E148DF-84B9-4494-B4B5-791A1C19D849}"/>
              </a:ext>
            </a:extLst>
          </p:cNvPr>
          <p:cNvSpPr/>
          <p:nvPr/>
        </p:nvSpPr>
        <p:spPr>
          <a:xfrm>
            <a:off x="214883" y="2173296"/>
            <a:ext cx="11871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kNN_clf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=k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weights=weights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93E092C-F46D-4F1B-BCB6-5DEB910A422A}"/>
              </a:ext>
            </a:extLst>
          </p:cNvPr>
          <p:cNvSpPr/>
          <p:nvPr/>
        </p:nvSpPr>
        <p:spPr>
          <a:xfrm>
            <a:off x="913381" y="2731621"/>
            <a:ext cx="1120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KNeighborsClassifier(algorithm='auto', leaf_size=30, metric='minkowski', metric_params=None, n_jobs=None, n_neighbors=8, p=2, weights='distance')</a:t>
            </a:r>
            <a:endParaRPr lang="ru-RU" sz="20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6D7795E-7572-45BB-93BD-7D39D9443021}"/>
              </a:ext>
            </a:extLst>
          </p:cNvPr>
          <p:cNvSpPr/>
          <p:nvPr/>
        </p:nvSpPr>
        <p:spPr>
          <a:xfrm>
            <a:off x="516695" y="3716593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64D2ECD-870F-46D0-85FB-98309A285660}"/>
              </a:ext>
            </a:extLst>
          </p:cNvPr>
          <p:cNvSpPr/>
          <p:nvPr/>
        </p:nvSpPr>
        <p:spPr>
          <a:xfrm>
            <a:off x="581627" y="4315644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kNN_clf.predict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F877CC-D751-4C4E-AAC6-4E74734AC99E}"/>
              </a:ext>
            </a:extLst>
          </p:cNvPr>
          <p:cNvSpPr/>
          <p:nvPr/>
        </p:nvSpPr>
        <p:spPr>
          <a:xfrm>
            <a:off x="524715" y="4914695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 = 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.predict_proba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69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 к-ближайших </a:t>
            </a:r>
            <a:r>
              <a:rPr lang="ru-RU" sz="2261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соседей</a:t>
            </a:r>
            <a:r>
              <a:rPr lang="en-US" sz="2261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Регрессия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942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7733EAB-B4D3-464E-97ED-E3D13F34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638" y="54860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Регрессия к-Ближайших Соседей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075A093-4B66-4272-9614-0C540D62D5E8}"/>
              </a:ext>
            </a:extLst>
          </p:cNvPr>
          <p:cNvSpPr/>
          <p:nvPr/>
        </p:nvSpPr>
        <p:spPr>
          <a:xfrm>
            <a:off x="267035" y="3360241"/>
            <a:ext cx="11100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0.</a:t>
            </a:r>
            <a:r>
              <a:rPr lang="en-US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Выберите число </a:t>
            </a:r>
            <a:r>
              <a:rPr lang="en-US" sz="24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ru-RU" sz="2400" dirty="0">
              <a:solidFill>
                <a:srgbClr val="00B050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4BABB18-B554-4C43-A025-426811881645}"/>
              </a:ext>
            </a:extLst>
          </p:cNvPr>
          <p:cNvSpPr/>
          <p:nvPr/>
        </p:nvSpPr>
        <p:spPr>
          <a:xfrm>
            <a:off x="210667" y="4140451"/>
            <a:ext cx="12028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 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оцените</a:t>
            </a:r>
            <a:r>
              <a:rPr lang="en-US" sz="24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средние значения </a:t>
            </a:r>
            <a:r>
              <a:rPr lang="ru-RU" sz="24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ближайших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точек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87C1C78-DF0E-43BD-AEC0-9AD7B00D9618}"/>
              </a:ext>
            </a:extLst>
          </p:cNvPr>
          <p:cNvSpPr/>
          <p:nvPr/>
        </p:nvSpPr>
        <p:spPr>
          <a:xfrm>
            <a:off x="265963" y="1471860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0.</a:t>
            </a:r>
            <a:r>
              <a:rPr lang="en-US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Выберите </a:t>
            </a:r>
            <a:r>
              <a:rPr lang="ru-RU" sz="24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метрику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Расстояния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758EC69-3977-427B-8E93-C8FF4932D4C3}"/>
              </a:ext>
            </a:extLst>
          </p:cNvPr>
          <p:cNvSpPr/>
          <p:nvPr/>
        </p:nvSpPr>
        <p:spPr>
          <a:xfrm>
            <a:off x="222083" y="2335007"/>
            <a:ext cx="11538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0.</a:t>
            </a:r>
            <a:r>
              <a:rPr lang="en-US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 Выберите тип </a:t>
            </a:r>
            <a:r>
              <a:rPr lang="ru-RU" sz="24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3F239A6-1FB1-42F6-AD65-B09AB2F62787}"/>
              </a:ext>
            </a:extLst>
          </p:cNvPr>
          <p:cNvSpPr/>
          <p:nvPr/>
        </p:nvSpPr>
        <p:spPr>
          <a:xfrm>
            <a:off x="5279529" y="5297140"/>
            <a:ext cx="4120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Расстояния</a:t>
            </a:r>
            <a:endParaRPr lang="en-US" sz="2800" dirty="0">
              <a:solidFill>
                <a:srgbClr val="00B0F0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32076CB-71C9-44E8-B4E7-1B404C99E23B}"/>
              </a:ext>
            </a:extLst>
          </p:cNvPr>
          <p:cNvSpPr/>
          <p:nvPr/>
        </p:nvSpPr>
        <p:spPr>
          <a:xfrm>
            <a:off x="2759249" y="5369148"/>
            <a:ext cx="1180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3729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21E4DD6-8F8C-4A2F-B88F-9EFFC71C95D4}"/>
              </a:ext>
            </a:extLst>
          </p:cNvPr>
          <p:cNvSpPr/>
          <p:nvPr/>
        </p:nvSpPr>
        <p:spPr>
          <a:xfrm>
            <a:off x="4787156" y="684436"/>
            <a:ext cx="1999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28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2800" b="0" i="0" dirty="0">
              <a:solidFill>
                <a:srgbClr val="00B050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3202980" y="3708772"/>
            <a:ext cx="5467547" cy="2480577"/>
            <a:chOff x="3497344" y="4005064"/>
            <a:chExt cx="5467547" cy="2480577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68F8EE30-088A-42EE-A252-1B5298BC33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" t="4453" r="813" b="4702"/>
            <a:stretch/>
          </p:blipFill>
          <p:spPr bwMode="auto">
            <a:xfrm>
              <a:off x="3497344" y="4326902"/>
              <a:ext cx="5467547" cy="2158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951984" y="4005064"/>
              <a:ext cx="809837" cy="380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  <a:latin typeface="Montserrat" panose="020B0604020202020204" charset="-52"/>
                </a:rPr>
                <a:t>к</a:t>
              </a:r>
              <a:r>
                <a:rPr lang="ru-RU" dirty="0">
                  <a:solidFill>
                    <a:schemeClr val="bg1"/>
                  </a:solidFill>
                  <a:latin typeface="Montserrat" panose="020B0604020202020204" charset="-52"/>
                </a:rPr>
                <a:t> = 15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6652051" y="1332508"/>
            <a:ext cx="5147036" cy="2324437"/>
            <a:chOff x="6664751" y="1700808"/>
            <a:chExt cx="5147036" cy="2324437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5AF3BADB-4BC7-4418-B508-CAC622B9A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" t="4502" r="990" b="5547"/>
            <a:stretch/>
          </p:blipFill>
          <p:spPr bwMode="auto">
            <a:xfrm>
              <a:off x="6664751" y="2017336"/>
              <a:ext cx="5147036" cy="200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8976320" y="1700808"/>
              <a:ext cx="723275" cy="380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  <a:latin typeface="Montserrat" panose="020B0604020202020204" charset="-52"/>
                </a:rPr>
                <a:t>к</a:t>
              </a:r>
              <a:r>
                <a:rPr lang="ru-RU" dirty="0">
                  <a:solidFill>
                    <a:schemeClr val="bg1"/>
                  </a:solidFill>
                  <a:latin typeface="Montserrat" panose="020B0604020202020204" charset="-52"/>
                </a:rPr>
                <a:t> = 5</a:t>
              </a: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610692" y="1332508"/>
            <a:ext cx="5257800" cy="2369543"/>
            <a:chOff x="584200" y="1700808"/>
            <a:chExt cx="5257800" cy="2369543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8B2B874C-BC1C-400C-81AA-87202DA37B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2" t="4231" r="694" b="5216"/>
            <a:stretch/>
          </p:blipFill>
          <p:spPr bwMode="auto">
            <a:xfrm>
              <a:off x="584200" y="2012951"/>
              <a:ext cx="52578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2855640" y="1700808"/>
              <a:ext cx="673582" cy="380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  <a:latin typeface="Montserrat" panose="020B0604020202020204" charset="-52"/>
                </a:rPr>
                <a:t>к</a:t>
              </a:r>
              <a:r>
                <a:rPr lang="ru-RU" dirty="0">
                  <a:solidFill>
                    <a:schemeClr val="bg1"/>
                  </a:solidFill>
                  <a:latin typeface="Montserrat" panose="020B0604020202020204" charset="-52"/>
                </a:rPr>
                <a:t>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73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21E4DD6-8F8C-4A2F-B88F-9EFFC71C95D4}"/>
              </a:ext>
            </a:extLst>
          </p:cNvPr>
          <p:cNvSpPr/>
          <p:nvPr/>
        </p:nvSpPr>
        <p:spPr>
          <a:xfrm>
            <a:off x="4568293" y="707121"/>
            <a:ext cx="2558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</a:t>
            </a:r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b="0" i="0" dirty="0">
              <a:solidFill>
                <a:srgbClr val="7030A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1AE9A52-BAAC-4826-B746-F665D121B4A2}"/>
              </a:ext>
            </a:extLst>
          </p:cNvPr>
          <p:cNvSpPr/>
          <p:nvPr/>
        </p:nvSpPr>
        <p:spPr>
          <a:xfrm>
            <a:off x="1589088" y="3797796"/>
            <a:ext cx="2997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uniform </a:t>
            </a:r>
            <a:endParaRPr lang="ru-RU" sz="28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67178F8-98FD-4BE3-B422-FF85047CE0F5}"/>
              </a:ext>
            </a:extLst>
          </p:cNvPr>
          <p:cNvSpPr/>
          <p:nvPr/>
        </p:nvSpPr>
        <p:spPr>
          <a:xfrm>
            <a:off x="7637760" y="3797796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distance</a:t>
            </a:r>
            <a:endParaRPr lang="ru-RU" sz="2800" dirty="0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68F8EE30-088A-42EE-A252-1B5298BC3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4220" r="938" b="5390"/>
          <a:stretch/>
        </p:blipFill>
        <p:spPr bwMode="auto">
          <a:xfrm>
            <a:off x="292944" y="1493540"/>
            <a:ext cx="5590095" cy="218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617362-A17F-49D6-89AC-520E068B1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80" t="4220" r="1024" b="4610"/>
          <a:stretch/>
        </p:blipFill>
        <p:spPr>
          <a:xfrm>
            <a:off x="6413624" y="1493540"/>
            <a:ext cx="5571241" cy="22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BBAE16B-4AC5-4AF9-8F60-1CFAF0DF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5555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Реализация в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9EF1E2-5404-4E1D-A14A-2F5C5DD47FF6}"/>
              </a:ext>
            </a:extLst>
          </p:cNvPr>
          <p:cNvSpPr/>
          <p:nvPr/>
        </p:nvSpPr>
        <p:spPr>
          <a:xfrm>
            <a:off x="441766" y="1563891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F135CE-22BA-49B5-94B4-76BD2D7C8B50}"/>
              </a:ext>
            </a:extLst>
          </p:cNvPr>
          <p:cNvSpPr/>
          <p:nvPr/>
        </p:nvSpPr>
        <p:spPr>
          <a:xfrm>
            <a:off x="191344" y="2408055"/>
            <a:ext cx="11679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kNN_reg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=k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weights=weights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CAFEA19-C061-48B4-AD28-3D7DC5F708C7}"/>
              </a:ext>
            </a:extLst>
          </p:cNvPr>
          <p:cNvSpPr/>
          <p:nvPr/>
        </p:nvSpPr>
        <p:spPr>
          <a:xfrm>
            <a:off x="964181" y="2871321"/>
            <a:ext cx="1120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KNeighborsRegressor(algorithm='auto', leaf_size=30, metric='minkowski', metric_params=None, n_jobs=None, n_neighbors=8, p=2, weights='distance')</a:t>
            </a:r>
            <a:endParaRPr lang="ru-RU" sz="20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68A5CB9-6E75-49FB-B74B-F58ACD889760}"/>
              </a:ext>
            </a:extLst>
          </p:cNvPr>
          <p:cNvSpPr/>
          <p:nvPr/>
        </p:nvSpPr>
        <p:spPr>
          <a:xfrm>
            <a:off x="516695" y="3716593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C984B4A-427A-4BDB-A126-651144BBE67F}"/>
              </a:ext>
            </a:extLst>
          </p:cNvPr>
          <p:cNvSpPr/>
          <p:nvPr/>
        </p:nvSpPr>
        <p:spPr>
          <a:xfrm>
            <a:off x="581627" y="4315644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kNN_reg.predict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30FD753-452C-43E4-8078-84AA3AF8658F}"/>
              </a:ext>
            </a:extLst>
          </p:cNvPr>
          <p:cNvSpPr/>
          <p:nvPr/>
        </p:nvSpPr>
        <p:spPr>
          <a:xfrm>
            <a:off x="516695" y="4961391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R2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score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X,y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BBAE16B-4AC5-4AF9-8F60-1CFAF0DF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5555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 </a:t>
            </a:r>
            <a:r>
              <a:rPr lang="tr-TR" sz="3200" dirty="0">
                <a:solidFill>
                  <a:srgbClr val="D5D5D5"/>
                </a:solidFill>
                <a:latin typeface="Courier New" panose="02070309020205020404" pitchFamily="49" charset="0"/>
              </a:rPr>
              <a:t>algorithm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31800" y="1650724"/>
            <a:ext cx="88741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3200" dirty="0" err="1">
                <a:solidFill>
                  <a:srgbClr val="D5D5D5"/>
                </a:solidFill>
                <a:latin typeface="Courier New" panose="02070309020205020404" pitchFamily="49" charset="0"/>
              </a:rPr>
              <a:t>ball_tree</a:t>
            </a:r>
            <a:r>
              <a:rPr lang="en-US" sz="3200" dirty="0">
                <a:solidFill>
                  <a:srgbClr val="D5D5D5"/>
                </a:solidFill>
                <a:latin typeface="Courier New" panose="02070309020205020404" pitchFamily="49" charset="0"/>
              </a:rPr>
              <a:t>’ </a:t>
            </a:r>
            <a:r>
              <a:rPr lang="en-US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BallTree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3200" dirty="0" err="1">
                <a:solidFill>
                  <a:srgbClr val="D5D5D5"/>
                </a:solidFill>
                <a:latin typeface="Courier New" panose="02070309020205020404" pitchFamily="49" charset="0"/>
              </a:rPr>
              <a:t>kd_tree</a:t>
            </a:r>
            <a:r>
              <a:rPr lang="en-US" sz="3200" dirty="0">
                <a:solidFill>
                  <a:srgbClr val="D5D5D5"/>
                </a:solidFill>
                <a:latin typeface="Courier New" panose="02070309020205020404" pitchFamily="49" charset="0"/>
              </a:rPr>
              <a:t>’ </a:t>
            </a:r>
            <a:r>
              <a:rPr lang="en-US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KDTree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3200" dirty="0">
                <a:solidFill>
                  <a:srgbClr val="D5D5D5"/>
                </a:solidFill>
                <a:latin typeface="Courier New" panose="02070309020205020404" pitchFamily="49" charset="0"/>
              </a:rPr>
              <a:t>brute’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полный перебор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3200" dirty="0">
                <a:solidFill>
                  <a:srgbClr val="D5D5D5"/>
                </a:solidFill>
                <a:latin typeface="Courier New" panose="02070309020205020404" pitchFamily="49" charset="0"/>
              </a:rPr>
              <a:t>auto’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сам определит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8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BBAE16B-4AC5-4AF9-8F60-1CFAF0DF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5555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KD-Tree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984920" y="400812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2213264" y="328930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5083464" y="213360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2660304" y="289560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4565073" y="163830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3851564" y="278130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5550824" y="257098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30" name="Овал 29"/>
          <p:cNvSpPr/>
          <p:nvPr/>
        </p:nvSpPr>
        <p:spPr>
          <a:xfrm>
            <a:off x="5231246" y="404899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32" name="Овал 31"/>
          <p:cNvSpPr/>
          <p:nvPr/>
        </p:nvSpPr>
        <p:spPr>
          <a:xfrm>
            <a:off x="2508539" y="227330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3898900" y="1549400"/>
            <a:ext cx="63500" cy="3327400"/>
          </a:xfrm>
          <a:prstGeom prst="line">
            <a:avLst/>
          </a:prstGeom>
          <a:ln w="762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Овал 48"/>
          <p:cNvSpPr/>
          <p:nvPr/>
        </p:nvSpPr>
        <p:spPr>
          <a:xfrm>
            <a:off x="1667164" y="363220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>
            <a:off x="825500" y="3416300"/>
            <a:ext cx="3149600" cy="0"/>
          </a:xfrm>
          <a:prstGeom prst="line">
            <a:avLst/>
          </a:prstGeom>
          <a:ln w="762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3962400" y="2628900"/>
            <a:ext cx="2120900" cy="12700"/>
          </a:xfrm>
          <a:prstGeom prst="line">
            <a:avLst/>
          </a:prstGeom>
          <a:ln w="762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>
            <a:off x="508000" y="4889500"/>
            <a:ext cx="6134100" cy="508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/>
          <p:nvPr/>
        </p:nvCxnSpPr>
        <p:spPr>
          <a:xfrm flipH="1" flipV="1">
            <a:off x="762000" y="927100"/>
            <a:ext cx="38100" cy="41783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Прямоугольник: скругленные углы 19">
            <a:extLst>
              <a:ext uri="{FF2B5EF4-FFF2-40B4-BE49-F238E27FC236}">
                <a16:creationId xmlns:a16="http://schemas.microsoft.com/office/drawing/2014/main" id="{F7B5ABFE-25D8-8B15-80E3-822F3FB583C7}"/>
              </a:ext>
            </a:extLst>
          </p:cNvPr>
          <p:cNvSpPr/>
          <p:nvPr/>
        </p:nvSpPr>
        <p:spPr>
          <a:xfrm>
            <a:off x="8590543" y="1430522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15" name="Прямая со стрелкой 114">
            <a:extLst>
              <a:ext uri="{FF2B5EF4-FFF2-40B4-BE49-F238E27FC236}">
                <a16:creationId xmlns:a16="http://schemas.microsoft.com/office/drawing/2014/main" id="{F96B6235-2E5B-D1B1-290D-C2A2DF0CCD6B}"/>
              </a:ext>
            </a:extLst>
          </p:cNvPr>
          <p:cNvCxnSpPr>
            <a:cxnSpLocks/>
            <a:stCxn id="114" idx="2"/>
          </p:cNvCxnSpPr>
          <p:nvPr/>
        </p:nvCxnSpPr>
        <p:spPr>
          <a:xfrm flipH="1">
            <a:off x="8530428" y="2018588"/>
            <a:ext cx="951518" cy="5725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 стрелкой 115">
            <a:extLst>
              <a:ext uri="{FF2B5EF4-FFF2-40B4-BE49-F238E27FC236}">
                <a16:creationId xmlns:a16="http://schemas.microsoft.com/office/drawing/2014/main" id="{95955ABB-6E4F-68E2-F365-72345029A61D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9481946" y="2018588"/>
            <a:ext cx="985104" cy="5633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4DAA436A-8DD0-9A87-0F4A-1384D301B393}"/>
              </a:ext>
            </a:extLst>
          </p:cNvPr>
          <p:cNvSpPr txBox="1"/>
          <p:nvPr/>
        </p:nvSpPr>
        <p:spPr>
          <a:xfrm>
            <a:off x="8222282" y="1979578"/>
            <a:ext cx="73652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DE03C0-E99E-99ED-2ED8-ABFD00EE6DA6}"/>
              </a:ext>
            </a:extLst>
          </p:cNvPr>
          <p:cNvSpPr txBox="1"/>
          <p:nvPr/>
        </p:nvSpPr>
        <p:spPr>
          <a:xfrm>
            <a:off x="10177533" y="1995979"/>
            <a:ext cx="102854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Нет</a:t>
            </a:r>
          </a:p>
        </p:txBody>
      </p: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B10A66CB-D899-96B0-356B-35BABFDC4ADB}"/>
              </a:ext>
            </a:extLst>
          </p:cNvPr>
          <p:cNvGrpSpPr/>
          <p:nvPr/>
        </p:nvGrpSpPr>
        <p:grpSpPr>
          <a:xfrm>
            <a:off x="9668309" y="2590112"/>
            <a:ext cx="1782805" cy="588066"/>
            <a:chOff x="9468284" y="2094812"/>
            <a:chExt cx="1782805" cy="588066"/>
          </a:xfrm>
        </p:grpSpPr>
        <p:sp>
          <p:nvSpPr>
            <p:cNvPr id="123" name="Прямоугольник: скругленные углы 44">
              <a:extLst>
                <a:ext uri="{FF2B5EF4-FFF2-40B4-BE49-F238E27FC236}">
                  <a16:creationId xmlns:a16="http://schemas.microsoft.com/office/drawing/2014/main" id="{42BA575D-C0EB-DF63-FCAF-290035625DE5}"/>
                </a:ext>
              </a:extLst>
            </p:cNvPr>
            <p:cNvSpPr/>
            <p:nvPr/>
          </p:nvSpPr>
          <p:spPr>
            <a:xfrm>
              <a:off x="9468284" y="2094812"/>
              <a:ext cx="1782805" cy="58806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&gt; 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25" name="Прямая соединительная линия 124">
              <a:extLst>
                <a:ext uri="{FF2B5EF4-FFF2-40B4-BE49-F238E27FC236}">
                  <a16:creationId xmlns:a16="http://schemas.microsoft.com/office/drawing/2014/main" id="{860536DE-C177-0C46-3724-EBF5B747A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2057" y="2400300"/>
              <a:ext cx="563618" cy="4668"/>
            </a:xfrm>
            <a:prstGeom prst="line">
              <a:avLst/>
            </a:prstGeom>
            <a:ln w="381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Прямая со стрелкой 125">
            <a:extLst>
              <a:ext uri="{FF2B5EF4-FFF2-40B4-BE49-F238E27FC236}">
                <a16:creationId xmlns:a16="http://schemas.microsoft.com/office/drawing/2014/main" id="{5AB8ECC5-6800-8953-69A4-67EF0ED8A2FD}"/>
              </a:ext>
            </a:extLst>
          </p:cNvPr>
          <p:cNvCxnSpPr>
            <a:cxnSpLocks/>
            <a:stCxn id="123" idx="2"/>
            <a:endCxn id="128" idx="0"/>
          </p:cNvCxnSpPr>
          <p:nvPr/>
        </p:nvCxnSpPr>
        <p:spPr>
          <a:xfrm flipH="1">
            <a:off x="10011522" y="3178178"/>
            <a:ext cx="548190" cy="4358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 стрелкой 126">
            <a:extLst>
              <a:ext uri="{FF2B5EF4-FFF2-40B4-BE49-F238E27FC236}">
                <a16:creationId xmlns:a16="http://schemas.microsoft.com/office/drawing/2014/main" id="{2F62D637-1A16-A213-89E6-649010BEC04F}"/>
              </a:ext>
            </a:extLst>
          </p:cNvPr>
          <p:cNvCxnSpPr>
            <a:cxnSpLocks/>
            <a:stCxn id="123" idx="2"/>
            <a:endCxn id="130" idx="0"/>
          </p:cNvCxnSpPr>
          <p:nvPr/>
        </p:nvCxnSpPr>
        <p:spPr>
          <a:xfrm>
            <a:off x="10559712" y="3178178"/>
            <a:ext cx="840640" cy="4358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Прямоугольник: скругленные углы 58">
            <a:extLst>
              <a:ext uri="{FF2B5EF4-FFF2-40B4-BE49-F238E27FC236}">
                <a16:creationId xmlns:a16="http://schemas.microsoft.com/office/drawing/2014/main" id="{61F1AFE5-C0D6-6198-79AD-A800EFDA0911}"/>
              </a:ext>
            </a:extLst>
          </p:cNvPr>
          <p:cNvSpPr/>
          <p:nvPr/>
        </p:nvSpPr>
        <p:spPr>
          <a:xfrm>
            <a:off x="9407544" y="3614071"/>
            <a:ext cx="1207956" cy="67217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30" name="Прямоугольник: скругленные углы 60">
            <a:extLst>
              <a:ext uri="{FF2B5EF4-FFF2-40B4-BE49-F238E27FC236}">
                <a16:creationId xmlns:a16="http://schemas.microsoft.com/office/drawing/2014/main" id="{0A8FF663-3F89-39CA-5E6B-888EC36A188D}"/>
              </a:ext>
            </a:extLst>
          </p:cNvPr>
          <p:cNvSpPr/>
          <p:nvPr/>
        </p:nvSpPr>
        <p:spPr>
          <a:xfrm>
            <a:off x="10796374" y="3614070"/>
            <a:ext cx="1207956" cy="64360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32" name="Прямоугольник: скругленные углы 62">
            <a:extLst>
              <a:ext uri="{FF2B5EF4-FFF2-40B4-BE49-F238E27FC236}">
                <a16:creationId xmlns:a16="http://schemas.microsoft.com/office/drawing/2014/main" id="{7C25CA57-CA6B-1A99-070D-591FB457E6BE}"/>
              </a:ext>
            </a:extLst>
          </p:cNvPr>
          <p:cNvSpPr/>
          <p:nvPr/>
        </p:nvSpPr>
        <p:spPr>
          <a:xfrm>
            <a:off x="6742821" y="2590112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33" name="Прямая со стрелкой 132">
            <a:extLst>
              <a:ext uri="{FF2B5EF4-FFF2-40B4-BE49-F238E27FC236}">
                <a16:creationId xmlns:a16="http://schemas.microsoft.com/office/drawing/2014/main" id="{D3F61BC8-461E-6BB8-013B-357F4CE87DA9}"/>
              </a:ext>
            </a:extLst>
          </p:cNvPr>
          <p:cNvCxnSpPr>
            <a:cxnSpLocks/>
          </p:cNvCxnSpPr>
          <p:nvPr/>
        </p:nvCxnSpPr>
        <p:spPr>
          <a:xfrm flipH="1">
            <a:off x="6656948" y="3196131"/>
            <a:ext cx="951518" cy="5725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 стрелкой 133">
            <a:extLst>
              <a:ext uri="{FF2B5EF4-FFF2-40B4-BE49-F238E27FC236}">
                <a16:creationId xmlns:a16="http://schemas.microsoft.com/office/drawing/2014/main" id="{89E87AE7-C8E1-8CE8-ED17-5966460EEBF0}"/>
              </a:ext>
            </a:extLst>
          </p:cNvPr>
          <p:cNvCxnSpPr>
            <a:cxnSpLocks/>
          </p:cNvCxnSpPr>
          <p:nvPr/>
        </p:nvCxnSpPr>
        <p:spPr>
          <a:xfrm>
            <a:off x="7608466" y="3196131"/>
            <a:ext cx="985104" cy="5633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>
            <a:extLst>
              <a:ext uri="{FF2B5EF4-FFF2-40B4-BE49-F238E27FC236}">
                <a16:creationId xmlns:a16="http://schemas.microsoft.com/office/drawing/2014/main" id="{16DC9CB9-B51A-33F8-2F6F-8CF375487C5B}"/>
              </a:ext>
            </a:extLst>
          </p:cNvPr>
          <p:cNvCxnSpPr>
            <a:cxnSpLocks/>
          </p:cNvCxnSpPr>
          <p:nvPr/>
        </p:nvCxnSpPr>
        <p:spPr>
          <a:xfrm flipH="1" flipV="1">
            <a:off x="7826921" y="2895599"/>
            <a:ext cx="564604" cy="1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Прямоугольник: скругленные углы 147">
            <a:extLst>
              <a:ext uri="{FF2B5EF4-FFF2-40B4-BE49-F238E27FC236}">
                <a16:creationId xmlns:a16="http://schemas.microsoft.com/office/drawing/2014/main" id="{5B6DB20A-931F-4410-98D7-A9FE2ABAF6EE}"/>
              </a:ext>
            </a:extLst>
          </p:cNvPr>
          <p:cNvSpPr/>
          <p:nvPr/>
        </p:nvSpPr>
        <p:spPr>
          <a:xfrm>
            <a:off x="7974073" y="3783265"/>
            <a:ext cx="1103106" cy="54108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40" name="Прямая со стрелкой 139">
            <a:extLst>
              <a:ext uri="{FF2B5EF4-FFF2-40B4-BE49-F238E27FC236}">
                <a16:creationId xmlns:a16="http://schemas.microsoft.com/office/drawing/2014/main" id="{7E2618B6-F27D-E229-714F-B13F65EDE5B1}"/>
              </a:ext>
            </a:extLst>
          </p:cNvPr>
          <p:cNvCxnSpPr>
            <a:cxnSpLocks/>
          </p:cNvCxnSpPr>
          <p:nvPr/>
        </p:nvCxnSpPr>
        <p:spPr>
          <a:xfrm>
            <a:off x="8727605" y="1709521"/>
            <a:ext cx="612494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Прямоугольник: скругленные углы 164">
            <a:extLst>
              <a:ext uri="{FF2B5EF4-FFF2-40B4-BE49-F238E27FC236}">
                <a16:creationId xmlns:a16="http://schemas.microsoft.com/office/drawing/2014/main" id="{1D057236-3CCE-8880-27EC-96BFD9162EF6}"/>
              </a:ext>
            </a:extLst>
          </p:cNvPr>
          <p:cNvSpPr/>
          <p:nvPr/>
        </p:nvSpPr>
        <p:spPr>
          <a:xfrm>
            <a:off x="6100906" y="3747076"/>
            <a:ext cx="1207956" cy="6249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55" name="Прямая со стрелкой 154"/>
          <p:cNvCxnSpPr/>
          <p:nvPr/>
        </p:nvCxnSpPr>
        <p:spPr>
          <a:xfrm flipV="1">
            <a:off x="7096126" y="2628900"/>
            <a:ext cx="9524" cy="46672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 стрелкой 155"/>
          <p:cNvCxnSpPr/>
          <p:nvPr/>
        </p:nvCxnSpPr>
        <p:spPr>
          <a:xfrm flipV="1">
            <a:off x="9991726" y="2638425"/>
            <a:ext cx="9524" cy="46672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/>
          <p:cNvCxnSpPr/>
          <p:nvPr/>
        </p:nvCxnSpPr>
        <p:spPr>
          <a:xfrm>
            <a:off x="9963150" y="1476375"/>
            <a:ext cx="0" cy="47625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Овал 170"/>
          <p:cNvSpPr/>
          <p:nvPr/>
        </p:nvSpPr>
        <p:spPr>
          <a:xfrm>
            <a:off x="6616989" y="390525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172" name="Овал 171"/>
          <p:cNvSpPr/>
          <p:nvPr/>
        </p:nvSpPr>
        <p:spPr>
          <a:xfrm>
            <a:off x="6289098" y="3895725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7</a:t>
            </a:r>
            <a:endParaRPr lang="ru-RU" dirty="0"/>
          </a:p>
        </p:txBody>
      </p:sp>
      <p:sp>
        <p:nvSpPr>
          <p:cNvPr id="173" name="Овал 172"/>
          <p:cNvSpPr/>
          <p:nvPr/>
        </p:nvSpPr>
        <p:spPr>
          <a:xfrm>
            <a:off x="6912899" y="407593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174" name="Овал 173"/>
          <p:cNvSpPr/>
          <p:nvPr/>
        </p:nvSpPr>
        <p:spPr>
          <a:xfrm>
            <a:off x="8061614" y="386715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175" name="Овал 174"/>
          <p:cNvSpPr/>
          <p:nvPr/>
        </p:nvSpPr>
        <p:spPr>
          <a:xfrm>
            <a:off x="8526896" y="404899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176" name="Овал 175"/>
          <p:cNvSpPr/>
          <p:nvPr/>
        </p:nvSpPr>
        <p:spPr>
          <a:xfrm>
            <a:off x="9842789" y="396557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77" name="Овал 176"/>
          <p:cNvSpPr/>
          <p:nvPr/>
        </p:nvSpPr>
        <p:spPr>
          <a:xfrm>
            <a:off x="10156479" y="375285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78" name="Овал 177"/>
          <p:cNvSpPr/>
          <p:nvPr/>
        </p:nvSpPr>
        <p:spPr>
          <a:xfrm>
            <a:off x="9623714" y="372110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179" name="Овал 178"/>
          <p:cNvSpPr/>
          <p:nvPr/>
        </p:nvSpPr>
        <p:spPr>
          <a:xfrm>
            <a:off x="11167145" y="381762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80" name="Овал 179"/>
          <p:cNvSpPr/>
          <p:nvPr/>
        </p:nvSpPr>
        <p:spPr>
          <a:xfrm>
            <a:off x="11677939" y="3717925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47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4" grpId="0" animBg="1"/>
      <p:bldP spid="117" grpId="0"/>
      <p:bldP spid="118" grpId="0"/>
      <p:bldP spid="128" grpId="0" animBg="1"/>
      <p:bldP spid="130" grpId="0" animBg="1"/>
      <p:bldP spid="132" grpId="0" animBg="1"/>
      <p:bldP spid="137" grpId="0" animBg="1"/>
      <p:bldP spid="148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257464" y="1447800"/>
            <a:ext cx="5867400" cy="500380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BBAE16B-4AC5-4AF9-8F60-1CFAF0DF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5555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Ball Tree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159420" y="384302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1578264" y="434340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4892964" y="327660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11" name="Овал 10"/>
          <p:cNvSpPr/>
          <p:nvPr/>
        </p:nvSpPr>
        <p:spPr>
          <a:xfrm>
            <a:off x="765464" y="341630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2723804" y="327660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4057073" y="339090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3934691" y="3766127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5969924" y="3942588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-1612900" y="1814944"/>
            <a:ext cx="4636655" cy="425616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3083791" y="1889991"/>
            <a:ext cx="4561609" cy="4129809"/>
          </a:xfrm>
          <a:prstGeom prst="ellipse">
            <a:avLst/>
          </a:prstGeom>
          <a:noFill/>
          <a:ln w="76200">
            <a:solidFill>
              <a:srgbClr val="E7E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Блок-схема: узел 21"/>
          <p:cNvSpPr/>
          <p:nvPr/>
        </p:nvSpPr>
        <p:spPr>
          <a:xfrm>
            <a:off x="83127" y="3771253"/>
            <a:ext cx="320040" cy="312420"/>
          </a:xfrm>
          <a:prstGeom prst="flowChartConnector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Блок-схема: узел 22"/>
          <p:cNvSpPr/>
          <p:nvPr/>
        </p:nvSpPr>
        <p:spPr>
          <a:xfrm>
            <a:off x="5909886" y="3902594"/>
            <a:ext cx="320040" cy="312420"/>
          </a:xfrm>
          <a:prstGeom prst="flowChartConnector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3143826" y="2849418"/>
            <a:ext cx="1985819" cy="1898950"/>
          </a:xfrm>
          <a:prstGeom prst="ellipse">
            <a:avLst/>
          </a:prstGeom>
          <a:noFill/>
          <a:ln w="76200">
            <a:solidFill>
              <a:srgbClr val="E7E2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Блок-схема: узел 24"/>
          <p:cNvSpPr/>
          <p:nvPr/>
        </p:nvSpPr>
        <p:spPr>
          <a:xfrm>
            <a:off x="5816417" y="3828474"/>
            <a:ext cx="495484" cy="452582"/>
          </a:xfrm>
          <a:prstGeom prst="flowChartConnector">
            <a:avLst/>
          </a:prstGeom>
          <a:noFill/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5572990" y="3357418"/>
            <a:ext cx="1108365" cy="1089891"/>
          </a:xfrm>
          <a:prstGeom prst="ellipse">
            <a:avLst/>
          </a:prstGeom>
          <a:noFill/>
          <a:ln w="76200">
            <a:solidFill>
              <a:srgbClr val="E7E2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Блок-схема: узел 26"/>
          <p:cNvSpPr/>
          <p:nvPr/>
        </p:nvSpPr>
        <p:spPr>
          <a:xfrm>
            <a:off x="3881951" y="3721286"/>
            <a:ext cx="320040" cy="312420"/>
          </a:xfrm>
          <a:prstGeom prst="flowChartConnector">
            <a:avLst/>
          </a:prstGeom>
          <a:noFill/>
          <a:ln>
            <a:prstDash val="sysDot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Блок-схема: узел 27"/>
          <p:cNvSpPr/>
          <p:nvPr/>
        </p:nvSpPr>
        <p:spPr>
          <a:xfrm>
            <a:off x="4870796" y="3648594"/>
            <a:ext cx="320040" cy="31242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5701146" y="3604491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31" name="Блок-схема: узел 30"/>
          <p:cNvSpPr/>
          <p:nvPr/>
        </p:nvSpPr>
        <p:spPr>
          <a:xfrm>
            <a:off x="1549977" y="3609328"/>
            <a:ext cx="320040" cy="312420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2368839" y="308610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33" name="Блок-схема: узел 32"/>
          <p:cNvSpPr/>
          <p:nvPr/>
        </p:nvSpPr>
        <p:spPr>
          <a:xfrm>
            <a:off x="2647785" y="3197225"/>
            <a:ext cx="330366" cy="340880"/>
          </a:xfrm>
          <a:prstGeom prst="flowChartConnector">
            <a:avLst/>
          </a:prstGeom>
          <a:noFill/>
          <a:ln>
            <a:solidFill>
              <a:srgbClr val="01C601"/>
            </a:solidFill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2229715" y="2768600"/>
            <a:ext cx="980045" cy="1002434"/>
          </a:xfrm>
          <a:prstGeom prst="ellipse">
            <a:avLst/>
          </a:prstGeom>
          <a:noFill/>
          <a:ln w="76200">
            <a:solidFill>
              <a:srgbClr val="01C6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-685965" y="2692401"/>
            <a:ext cx="2524125" cy="2257424"/>
          </a:xfrm>
          <a:prstGeom prst="ellipse">
            <a:avLst/>
          </a:prstGeom>
          <a:noFill/>
          <a:ln w="76200">
            <a:solidFill>
              <a:srgbClr val="01C6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Блок-схема: узел 37"/>
          <p:cNvSpPr/>
          <p:nvPr/>
        </p:nvSpPr>
        <p:spPr>
          <a:xfrm>
            <a:off x="24325" y="3759386"/>
            <a:ext cx="432709" cy="342714"/>
          </a:xfrm>
          <a:prstGeom prst="flowChartConnector">
            <a:avLst/>
          </a:prstGeom>
          <a:noFill/>
          <a:ln>
            <a:solidFill>
              <a:srgbClr val="01C601"/>
            </a:solidFill>
            <a:prstDash val="sysDot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9690100" y="1727200"/>
            <a:ext cx="720000" cy="72000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8699500" y="2852421"/>
            <a:ext cx="720000" cy="72000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10581639" y="2926080"/>
            <a:ext cx="720000" cy="720000"/>
          </a:xfrm>
          <a:prstGeom prst="ellipse">
            <a:avLst/>
          </a:prstGeom>
          <a:noFill/>
          <a:ln w="76200">
            <a:solidFill>
              <a:srgbClr val="E7E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7810500" y="4102100"/>
            <a:ext cx="720000" cy="720000"/>
          </a:xfrm>
          <a:prstGeom prst="ellipse">
            <a:avLst/>
          </a:prstGeom>
          <a:noFill/>
          <a:ln w="76200">
            <a:solidFill>
              <a:srgbClr val="01C6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8966199" y="4102101"/>
            <a:ext cx="720000" cy="720000"/>
          </a:xfrm>
          <a:prstGeom prst="ellipse">
            <a:avLst/>
          </a:prstGeom>
          <a:noFill/>
          <a:ln w="76200">
            <a:solidFill>
              <a:srgbClr val="01C6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10141526" y="4094018"/>
            <a:ext cx="720000" cy="720000"/>
          </a:xfrm>
          <a:prstGeom prst="ellipse">
            <a:avLst/>
          </a:prstGeom>
          <a:noFill/>
          <a:ln w="76200">
            <a:solidFill>
              <a:srgbClr val="E7E21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11300690" y="4094018"/>
            <a:ext cx="720000" cy="720000"/>
          </a:xfrm>
          <a:prstGeom prst="ellipse">
            <a:avLst/>
          </a:prstGeom>
          <a:noFill/>
          <a:ln w="76200">
            <a:solidFill>
              <a:srgbClr val="E7E21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/>
          <p:cNvCxnSpPr>
            <a:stCxn id="39" idx="3"/>
            <a:endCxn id="40" idx="7"/>
          </p:cNvCxnSpPr>
          <p:nvPr/>
        </p:nvCxnSpPr>
        <p:spPr>
          <a:xfrm flipH="1">
            <a:off x="9314058" y="2341758"/>
            <a:ext cx="481484" cy="61610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40" idx="3"/>
            <a:endCxn id="42" idx="7"/>
          </p:cNvCxnSpPr>
          <p:nvPr/>
        </p:nvCxnSpPr>
        <p:spPr>
          <a:xfrm flipH="1">
            <a:off x="8425058" y="3466979"/>
            <a:ext cx="379884" cy="7405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5"/>
            <a:endCxn id="41" idx="1"/>
          </p:cNvCxnSpPr>
          <p:nvPr/>
        </p:nvCxnSpPr>
        <p:spPr>
          <a:xfrm>
            <a:off x="10304658" y="2341758"/>
            <a:ext cx="382423" cy="6897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40" idx="4"/>
            <a:endCxn id="43" idx="0"/>
          </p:cNvCxnSpPr>
          <p:nvPr/>
        </p:nvCxnSpPr>
        <p:spPr>
          <a:xfrm>
            <a:off x="9059500" y="3572421"/>
            <a:ext cx="266699" cy="5296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>
            <a:stCxn id="41" idx="3"/>
            <a:endCxn id="44" idx="0"/>
          </p:cNvCxnSpPr>
          <p:nvPr/>
        </p:nvCxnSpPr>
        <p:spPr>
          <a:xfrm flipH="1">
            <a:off x="10501526" y="3540638"/>
            <a:ext cx="185555" cy="5533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stCxn id="41" idx="5"/>
            <a:endCxn id="45" idx="0"/>
          </p:cNvCxnSpPr>
          <p:nvPr/>
        </p:nvCxnSpPr>
        <p:spPr>
          <a:xfrm>
            <a:off x="11196197" y="3540638"/>
            <a:ext cx="464493" cy="5533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Овал 63"/>
          <p:cNvSpPr/>
          <p:nvPr/>
        </p:nvSpPr>
        <p:spPr>
          <a:xfrm>
            <a:off x="9046245" y="435737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65" name="Овал 64"/>
          <p:cNvSpPr/>
          <p:nvPr/>
        </p:nvSpPr>
        <p:spPr>
          <a:xfrm>
            <a:off x="9226839" y="4552950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66" name="Овал 65"/>
          <p:cNvSpPr/>
          <p:nvPr/>
        </p:nvSpPr>
        <p:spPr>
          <a:xfrm>
            <a:off x="9309389" y="430212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67" name="Овал 66"/>
          <p:cNvSpPr/>
          <p:nvPr/>
        </p:nvSpPr>
        <p:spPr>
          <a:xfrm>
            <a:off x="8229254" y="442912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68" name="Овал 67"/>
          <p:cNvSpPr/>
          <p:nvPr/>
        </p:nvSpPr>
        <p:spPr>
          <a:xfrm>
            <a:off x="7979064" y="432435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69" name="Овал 68"/>
          <p:cNvSpPr/>
          <p:nvPr/>
        </p:nvSpPr>
        <p:spPr>
          <a:xfrm>
            <a:off x="10493664" y="4257675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70" name="Овал 69"/>
          <p:cNvSpPr/>
          <p:nvPr/>
        </p:nvSpPr>
        <p:spPr>
          <a:xfrm>
            <a:off x="10229273" y="426720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71" name="Овал 70"/>
          <p:cNvSpPr/>
          <p:nvPr/>
        </p:nvSpPr>
        <p:spPr>
          <a:xfrm>
            <a:off x="10383116" y="4537652"/>
            <a:ext cx="180000" cy="18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5</a:t>
            </a:r>
            <a:endParaRPr lang="ru-RU" dirty="0"/>
          </a:p>
        </p:txBody>
      </p:sp>
      <p:sp>
        <p:nvSpPr>
          <p:cNvPr id="72" name="Овал 71"/>
          <p:cNvSpPr/>
          <p:nvPr/>
        </p:nvSpPr>
        <p:spPr>
          <a:xfrm>
            <a:off x="11677650" y="4438650"/>
            <a:ext cx="219075" cy="2459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73" name="Овал 72"/>
          <p:cNvSpPr/>
          <p:nvPr/>
        </p:nvSpPr>
        <p:spPr>
          <a:xfrm>
            <a:off x="11437447" y="4243428"/>
            <a:ext cx="219075" cy="2459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7" name="Блок-схема: узел 6"/>
          <p:cNvSpPr/>
          <p:nvPr/>
        </p:nvSpPr>
        <p:spPr>
          <a:xfrm>
            <a:off x="3003204" y="3604260"/>
            <a:ext cx="320040" cy="312420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73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3" grpId="0" animBg="1"/>
      <p:bldP spid="34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к-ближайших соседей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2420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BFC6CE5-596A-4653-8889-C408B72F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552" y="553030"/>
            <a:ext cx="9145016" cy="8277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 (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поддержке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09CC93E-23BA-4DB1-8756-E4A8CDFF3621}"/>
                  </a:ext>
                </a:extLst>
              </p:cNvPr>
              <p:cNvSpPr/>
              <p:nvPr/>
            </p:nvSpPr>
            <p:spPr>
              <a:xfrm>
                <a:off x="143168" y="1208227"/>
                <a:ext cx="11758754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Сильные Стороны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Простой и понятный алгоритм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Непараметрический и может обрабатывать сложные границы решений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Слабые стороны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Нужно помнить весь набор данных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Чувствителен к выбору метрики расстояния или функции сходства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Может быть чувствителен к выбросам в данных.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Возможности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Для повышения точности могут быть разработаны новые метрики расстояния и функции сходства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Производительность значительно улучшается с б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о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льшим количеством данных, хорошо работает в паре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 уменьшением размерности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Трудности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Потребность в больших объемах памяти и вычислительных ресурсов может ограничивать масштабируемость методов ближайшего соседа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Проклятие размерности может ограничить применимость методов ближайших соседей к многомерным данным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Интерпретация?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09CC93E-23BA-4DB1-8756-E4A8CDFF3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68" y="1208227"/>
                <a:ext cx="11758754" cy="5632311"/>
              </a:xfrm>
              <a:prstGeom prst="rect">
                <a:avLst/>
              </a:prstGeom>
              <a:blipFill>
                <a:blip r:embed="rId4"/>
                <a:stretch>
                  <a:fillRect l="-518" t="-433" b="-10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01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/>
          <p:cNvSpPr txBox="1"/>
          <p:nvPr/>
        </p:nvSpPr>
        <p:spPr>
          <a:xfrm>
            <a:off x="0" y="1134067"/>
            <a:ext cx="12239625" cy="224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Что является параметром модели </a:t>
            </a:r>
          </a:p>
          <a:p>
            <a:pPr lvl="0" algn="ctr"/>
            <a:r>
              <a:rPr lang="ru-RU" sz="28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К-Ближайших соседей</a:t>
            </a:r>
            <a:endParaRPr lang="ru-RU" sz="28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Что </a:t>
            </a:r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является </a:t>
            </a:r>
            <a:r>
              <a:rPr lang="ru-RU" sz="28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гиперпараметром</a:t>
            </a:r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модели </a:t>
            </a:r>
          </a:p>
          <a:p>
            <a:pPr lvl="0"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К-Ближайших соседей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 flipH="1">
            <a:off x="1934391" y="3607296"/>
            <a:ext cx="432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2800" b="0" i="0" dirty="0">
              <a:solidFill>
                <a:srgbClr val="00B05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4CF97E8-76FF-43A4-8F41-B4419923FB3A}"/>
              </a:ext>
            </a:extLst>
          </p:cNvPr>
          <p:cNvSpPr/>
          <p:nvPr/>
        </p:nvSpPr>
        <p:spPr>
          <a:xfrm>
            <a:off x="1531596" y="4379461"/>
            <a:ext cx="1053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b="0" i="0" dirty="0">
              <a:solidFill>
                <a:srgbClr val="7030A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B377812-1CD8-44C6-A64E-642DC7A39305}"/>
              </a:ext>
            </a:extLst>
          </p:cNvPr>
          <p:cNvSpPr/>
          <p:nvPr/>
        </p:nvSpPr>
        <p:spPr>
          <a:xfrm>
            <a:off x="638248" y="5047456"/>
            <a:ext cx="3990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Расстояния</a:t>
            </a:r>
            <a:endParaRPr lang="en-US" sz="2800" b="0" i="0" dirty="0">
              <a:solidFill>
                <a:srgbClr val="00B0F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86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к-ближайших соседей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99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9124" y="725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Общее </a:t>
            </a:r>
            <a:r>
              <a:rPr lang="ru-RU" sz="32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применение </a:t>
            </a:r>
            <a:r>
              <a:rPr lang="tr-TR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k-Nearest </a:t>
            </a:r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Neighbors</a:t>
            </a:r>
            <a:endParaRPr lang="ru-RU" sz="2800" b="1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1737694" y="1799238"/>
            <a:ext cx="397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2800" b="0" i="0" dirty="0">
              <a:solidFill>
                <a:srgbClr val="00B050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4CF97E8-76FF-43A4-8F41-B4419923FB3A}"/>
              </a:ext>
            </a:extLst>
          </p:cNvPr>
          <p:cNvSpPr/>
          <p:nvPr/>
        </p:nvSpPr>
        <p:spPr>
          <a:xfrm>
            <a:off x="1042407" y="2718705"/>
            <a:ext cx="1087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b="0" i="0" dirty="0">
              <a:solidFill>
                <a:srgbClr val="7030A0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B377812-1CD8-44C6-A64E-642DC7A39305}"/>
              </a:ext>
            </a:extLst>
          </p:cNvPr>
          <p:cNvSpPr/>
          <p:nvPr/>
        </p:nvSpPr>
        <p:spPr>
          <a:xfrm>
            <a:off x="610333" y="3377604"/>
            <a:ext cx="23679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</a:t>
            </a:r>
          </a:p>
          <a:p>
            <a:pPr algn="ctr"/>
            <a:r>
              <a:rPr lang="ru-RU" sz="28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расстояния</a:t>
            </a:r>
            <a:endParaRPr lang="en-US" sz="2800" b="0" i="0" dirty="0">
              <a:solidFill>
                <a:srgbClr val="00B0F0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73C725B-EF05-4727-8961-86FE7D87101E}"/>
              </a:ext>
            </a:extLst>
          </p:cNvPr>
          <p:cNvSpPr txBox="1">
            <a:spLocks/>
          </p:cNvSpPr>
          <p:nvPr/>
        </p:nvSpPr>
        <p:spPr>
          <a:xfrm>
            <a:off x="3863752" y="2564904"/>
            <a:ext cx="40324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72AEF8B-E025-49E0-BDD8-94111F180F2E}"/>
              </a:ext>
            </a:extLst>
          </p:cNvPr>
          <p:cNvCxnSpPr>
            <a:stCxn id="21" idx="3"/>
          </p:cNvCxnSpPr>
          <p:nvPr/>
        </p:nvCxnSpPr>
        <p:spPr>
          <a:xfrm>
            <a:off x="2135560" y="2060848"/>
            <a:ext cx="2032566" cy="97390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D6B3C38-D743-4430-8A31-3773C1CC72F5}"/>
              </a:ext>
            </a:extLst>
          </p:cNvPr>
          <p:cNvCxnSpPr>
            <a:stCxn id="22" idx="3"/>
          </p:cNvCxnSpPr>
          <p:nvPr/>
        </p:nvCxnSpPr>
        <p:spPr>
          <a:xfrm>
            <a:off x="2129564" y="2980315"/>
            <a:ext cx="2038562" cy="5443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10CE9FF-F87D-4DDB-A168-6354619F5740}"/>
              </a:ext>
            </a:extLst>
          </p:cNvPr>
          <p:cNvCxnSpPr>
            <a:stCxn id="23" idx="3"/>
          </p:cNvCxnSpPr>
          <p:nvPr/>
        </p:nvCxnSpPr>
        <p:spPr>
          <a:xfrm flipV="1">
            <a:off x="2978289" y="3034754"/>
            <a:ext cx="1189837" cy="81990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25A6695-D062-4BCA-97C4-FC24AE0C6CDD}"/>
              </a:ext>
            </a:extLst>
          </p:cNvPr>
          <p:cNvSpPr/>
          <p:nvPr/>
        </p:nvSpPr>
        <p:spPr>
          <a:xfrm>
            <a:off x="8616280" y="1412776"/>
            <a:ext cx="329238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Лучшие</a:t>
            </a:r>
          </a:p>
          <a:p>
            <a:pPr algn="ctr"/>
            <a:r>
              <a:rPr lang="en-US" sz="2800" i="1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  <a:p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b="0" i="1" dirty="0">
                <a:solidFill>
                  <a:srgbClr val="7030A0"/>
                </a:solidFill>
                <a:effectLst/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i="1" dirty="0">
              <a:solidFill>
                <a:srgbClr val="7030A0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</a:t>
            </a:r>
          </a:p>
          <a:p>
            <a:pPr algn="ctr"/>
            <a:r>
              <a:rPr lang="ru-RU" sz="2800" dirty="0">
                <a:solidFill>
                  <a:srgbClr val="00B0F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расстояния</a:t>
            </a:r>
            <a:endParaRPr lang="en-US" sz="2800" dirty="0">
              <a:solidFill>
                <a:srgbClr val="00B0F0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C5366C26-5F16-481F-BAB5-56966A1C45AE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 flipV="1">
            <a:off x="7896200" y="2967048"/>
            <a:ext cx="720080" cy="1172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7B085B2-864B-4BF7-8E48-0B00E9620E8A}"/>
              </a:ext>
            </a:extLst>
          </p:cNvPr>
          <p:cNvSpPr/>
          <p:nvPr/>
        </p:nvSpPr>
        <p:spPr>
          <a:xfrm>
            <a:off x="691409" y="4896101"/>
            <a:ext cx="106907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Алгоритм выполняет настройку методом «грубой силы»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Можем ли мы узнать </a:t>
            </a:r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из данных?</a:t>
            </a:r>
            <a:endParaRPr lang="en-US" sz="2800" b="0" i="0" dirty="0">
              <a:solidFill>
                <a:schemeClr val="bg1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EDDB353-3D7A-4CD8-A856-C16203FD96DE}"/>
              </a:ext>
            </a:extLst>
          </p:cNvPr>
          <p:cNvSpPr/>
          <p:nvPr/>
        </p:nvSpPr>
        <p:spPr>
          <a:xfrm>
            <a:off x="4007768" y="6021288"/>
            <a:ext cx="3881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2800" b="0" i="0" dirty="0">
              <a:solidFill>
                <a:schemeClr val="bg1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5366C26-5F16-481F-BAB5-56966A1C45AE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7896200" y="2204864"/>
            <a:ext cx="720080" cy="77391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5366C26-5F16-481F-BAB5-56966A1C45AE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896200" y="2978774"/>
            <a:ext cx="792088" cy="117030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2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2" grpId="0"/>
      <p:bldP spid="23" grpId="0"/>
      <p:bldP spid="24" grpId="0"/>
      <p:bldP spid="28" grpId="0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127870C-33E1-425C-9DEB-614B0D23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826" y="610233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6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SoftMax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5C302-5265-4268-8D27-A3B5C9940202}"/>
                  </a:ext>
                </a:extLst>
              </p:cNvPr>
              <p:cNvSpPr txBox="1"/>
              <p:nvPr/>
            </p:nvSpPr>
            <p:spPr>
              <a:xfrm>
                <a:off x="3271292" y="1625420"/>
                <a:ext cx="4752528" cy="16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5C302-5265-4268-8D27-A3B5C9940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92" y="1625420"/>
                <a:ext cx="4752528" cy="1645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3A655D6-DDA6-4872-AFA8-442E311B0CBB}"/>
              </a:ext>
            </a:extLst>
          </p:cNvPr>
          <p:cNvSpPr txBox="1"/>
          <p:nvPr/>
        </p:nvSpPr>
        <p:spPr>
          <a:xfrm>
            <a:off x="2820841" y="3569206"/>
            <a:ext cx="7977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4.8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1.15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-0.35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4.95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2.45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2.85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722D81-FE20-43A5-A93B-B276995AD8E4}"/>
              </a:ext>
            </a:extLst>
          </p:cNvPr>
          <p:cNvSpPr txBox="1"/>
          <p:nvPr/>
        </p:nvSpPr>
        <p:spPr>
          <a:xfrm>
            <a:off x="2763348" y="5029515"/>
            <a:ext cx="7530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0.411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0.011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0.002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0.478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0.039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0.059</a:t>
            </a:r>
          </a:p>
        </p:txBody>
      </p:sp>
    </p:spTree>
    <p:extLst>
      <p:ext uri="{BB962C8B-B14F-4D97-AF65-F5344CB8AC3E}">
        <p14:creationId xmlns:p14="http://schemas.microsoft.com/office/powerpoint/2010/main" val="2873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9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127870C-33E1-425C-9DEB-614B0D23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10233"/>
            <a:ext cx="12239624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Непрерывная вероятностная Степень Близости</a:t>
            </a:r>
            <a:endParaRPr lang="en-US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0A2D0A-8FAD-4800-9A50-F780CBA46780}"/>
                  </a:ext>
                </a:extLst>
              </p:cNvPr>
              <p:cNvSpPr txBox="1"/>
              <p:nvPr/>
            </p:nvSpPr>
            <p:spPr>
              <a:xfrm>
                <a:off x="0" y="1509486"/>
                <a:ext cx="4702627" cy="149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bSup>
                                <m:sSub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bSup>
                                    <m:sSubSupPr>
                                      <m:ctrlPr>
                                        <a:rPr lang="en-US" sz="3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sz="3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0A2D0A-8FAD-4800-9A50-F780CBA46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09486"/>
                <a:ext cx="4702627" cy="1490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156603-4E6B-4806-A9C4-D77E0211FB34}"/>
                  </a:ext>
                </a:extLst>
              </p:cNvPr>
              <p:cNvSpPr txBox="1"/>
              <p:nvPr/>
            </p:nvSpPr>
            <p:spPr>
              <a:xfrm>
                <a:off x="4093028" y="1421680"/>
                <a:ext cx="26642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156603-4E6B-4806-A9C4-D77E0211F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028" y="1421680"/>
                <a:ext cx="2664296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24A27C5-6A9B-4E41-9A74-2C107E9629B5}"/>
                  </a:ext>
                </a:extLst>
              </p:cNvPr>
              <p:cNvSpPr/>
              <p:nvPr/>
            </p:nvSpPr>
            <p:spPr>
              <a:xfrm>
                <a:off x="4379403" y="2241423"/>
                <a:ext cx="6744090" cy="766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3200" dirty="0">
                    <a:latin typeface="Montserrat" panose="00000500000000000000" pitchFamily="2" charset="-52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−расстояние между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ru-RU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𝑖</m:t>
                        </m:r>
                      </m:sub>
                    </m:sSub>
                    <m:r>
                      <a:rPr lang="ru-RU" sz="4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 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ru-RU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4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24A27C5-6A9B-4E41-9A74-2C107E962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403" y="2241423"/>
                <a:ext cx="6744090" cy="766172"/>
              </a:xfrm>
              <a:prstGeom prst="rect">
                <a:avLst/>
              </a:prstGeom>
              <a:blipFill>
                <a:blip r:embed="rId6"/>
                <a:stretch>
                  <a:fillRect b="-152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077" y="3106396"/>
            <a:ext cx="2118551" cy="32086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624" y="3140189"/>
            <a:ext cx="4830989" cy="32034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55" y="3257550"/>
            <a:ext cx="405574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2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/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127870C-33E1-425C-9DEB-614B0D23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23148"/>
            <a:ext cx="12239624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 </a:t>
            </a:r>
            <a:r>
              <a:rPr lang="ru-RU" sz="36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5C55731-A59B-4F5D-85EC-9D69F9BE7095}"/>
                  </a:ext>
                </a:extLst>
              </p:cNvPr>
              <p:cNvSpPr/>
              <p:nvPr/>
            </p:nvSpPr>
            <p:spPr>
              <a:xfrm>
                <a:off x="315704" y="1294528"/>
                <a:ext cx="4499758" cy="693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5C55731-A59B-4F5D-85EC-9D69F9BE7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04" y="1294528"/>
                <a:ext cx="4499758" cy="693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A5E3C78-A71A-44D9-A769-C0D58EEE5521}"/>
                  </a:ext>
                </a:extLst>
              </p:cNvPr>
              <p:cNvSpPr/>
              <p:nvPr/>
            </p:nvSpPr>
            <p:spPr>
              <a:xfrm>
                <a:off x="4830652" y="1286395"/>
                <a:ext cx="22420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A5E3C78-A71A-44D9-A769-C0D58EEE5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652" y="1286395"/>
                <a:ext cx="224208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A5F772F-F40B-4F7A-972E-5E35525E62AB}"/>
                  </a:ext>
                </a:extLst>
              </p:cNvPr>
              <p:cNvSpPr/>
              <p:nvPr/>
            </p:nvSpPr>
            <p:spPr>
              <a:xfrm>
                <a:off x="4772019" y="1709505"/>
                <a:ext cx="401003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600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матрица преобразования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1A5F772F-F40B-4F7A-972E-5E35525E6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19" y="1709505"/>
                <a:ext cx="4010031" cy="1015663"/>
              </a:xfrm>
              <a:prstGeom prst="rect">
                <a:avLst/>
              </a:prstGeom>
              <a:blipFill>
                <a:blip r:embed="rId6"/>
                <a:stretch>
                  <a:fillRect l="-2432" b="-131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B94765-91B6-4240-B8D5-8358A972AB25}"/>
                  </a:ext>
                </a:extLst>
              </p:cNvPr>
              <p:cNvSpPr txBox="1"/>
              <p:nvPr/>
            </p:nvSpPr>
            <p:spPr>
              <a:xfrm>
                <a:off x="419100" y="1962150"/>
                <a:ext cx="3659224" cy="103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AB94765-91B6-4240-B8D5-8358A972A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1962150"/>
                <a:ext cx="3659224" cy="10315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A1C44FF-F66A-4CAB-A897-3E091D4B8C08}"/>
                  </a:ext>
                </a:extLst>
              </p:cNvPr>
              <p:cNvSpPr/>
              <p:nvPr/>
            </p:nvSpPr>
            <p:spPr>
              <a:xfrm>
                <a:off x="4825081" y="2557087"/>
                <a:ext cx="214545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A1C44FF-F66A-4CAB-A897-3E091D4B8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081" y="2557087"/>
                <a:ext cx="214545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3C5E5A-0111-414E-B5A7-DEA7FA2E6D45}"/>
                  </a:ext>
                </a:extLst>
              </p:cNvPr>
              <p:cNvSpPr txBox="1"/>
              <p:nvPr/>
            </p:nvSpPr>
            <p:spPr>
              <a:xfrm>
                <a:off x="-114300" y="3819525"/>
                <a:ext cx="2875037" cy="123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3C5E5A-0111-414E-B5A7-DEA7FA2E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300" y="3819525"/>
                <a:ext cx="2875037" cy="12373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FD45AB-C361-4734-8E80-EB6AD3AB38D0}"/>
                  </a:ext>
                </a:extLst>
              </p:cNvPr>
              <p:cNvSpPr txBox="1"/>
              <p:nvPr/>
            </p:nvSpPr>
            <p:spPr>
              <a:xfrm>
                <a:off x="1016732" y="4088179"/>
                <a:ext cx="5544616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FD45AB-C361-4734-8E80-EB6AD3AB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732" y="4088179"/>
                <a:ext cx="5544616" cy="6243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D8C4C8F-B116-413F-B326-984CB013CD0B}"/>
              </a:ext>
            </a:extLst>
          </p:cNvPr>
          <p:cNvSpPr/>
          <p:nvPr/>
        </p:nvSpPr>
        <p:spPr>
          <a:xfrm>
            <a:off x="235990" y="4909644"/>
            <a:ext cx="6021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Ожидаемое количество правильно классифицированных точек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CD857D1-3D26-4298-A3B6-CB0FDE11BB8B}"/>
                  </a:ext>
                </a:extLst>
              </p:cNvPr>
              <p:cNvSpPr/>
              <p:nvPr/>
            </p:nvSpPr>
            <p:spPr>
              <a:xfrm>
                <a:off x="260527" y="3080873"/>
                <a:ext cx="602597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вероятность что точка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будет правильно классифицированы</a:t>
                </a: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CD857D1-3D26-4298-A3B6-CB0FDE11B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7" y="3080873"/>
                <a:ext cx="6025973" cy="830997"/>
              </a:xfrm>
              <a:prstGeom prst="rect">
                <a:avLst/>
              </a:prstGeom>
              <a:blipFill>
                <a:blip r:embed="rId11"/>
                <a:stretch>
                  <a:fillRect l="-1619" t="-5109" b="-16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5A969B-58CB-4802-8474-5C8240A1810D}"/>
                  </a:ext>
                </a:extLst>
              </p:cNvPr>
              <p:cNvSpPr txBox="1"/>
              <p:nvPr/>
            </p:nvSpPr>
            <p:spPr>
              <a:xfrm>
                <a:off x="0" y="5494924"/>
                <a:ext cx="6585842" cy="123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5A969B-58CB-4802-8474-5C8240A18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94924"/>
                <a:ext cx="6585842" cy="12373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3800" y="4568314"/>
            <a:ext cx="4381500" cy="1472851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5244" y="1571624"/>
            <a:ext cx="4179944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0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25" grpId="0"/>
      <p:bldP spid="26" grpId="0"/>
      <p:bldP spid="18" grpId="0"/>
      <p:bldP spid="19" grpId="0"/>
      <p:bldP spid="23" grpId="0"/>
      <p:bldP spid="24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C3CB6E0-FA54-4848-81A9-9B000DEB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3" y="537668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Neighbourhood Components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9F5D60-5B07-4241-B273-FA679A769BC2}"/>
                  </a:ext>
                </a:extLst>
              </p:cNvPr>
              <p:cNvSpPr txBox="1"/>
              <p:nvPr/>
            </p:nvSpPr>
            <p:spPr>
              <a:xfrm>
                <a:off x="342671" y="2755879"/>
                <a:ext cx="7159154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9F5D60-5B07-4241-B273-FA679A76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1" y="2755879"/>
                <a:ext cx="7159154" cy="1564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FA34C33-9538-430E-A54D-A23D6F0CDDE4}"/>
              </a:ext>
            </a:extLst>
          </p:cNvPr>
          <p:cNvSpPr/>
          <p:nvPr/>
        </p:nvSpPr>
        <p:spPr>
          <a:xfrm>
            <a:off x="4320944" y="1165021"/>
            <a:ext cx="2287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  <a:endParaRPr lang="en-US" sz="32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EA813-BFCE-4359-84B0-60B7E5AC6B76}"/>
                  </a:ext>
                </a:extLst>
              </p:cNvPr>
              <p:cNvSpPr txBox="1"/>
              <p:nvPr/>
            </p:nvSpPr>
            <p:spPr>
              <a:xfrm>
                <a:off x="4360193" y="1427367"/>
                <a:ext cx="6844520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CEA813-BFCE-4359-84B0-60B7E5AC6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93" y="1427367"/>
                <a:ext cx="6844520" cy="1500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52E3FE-BBDE-40B2-AD8E-DB274D00ADBA}"/>
                  </a:ext>
                </a:extLst>
              </p:cNvPr>
              <p:cNvSpPr/>
              <p:nvPr/>
            </p:nvSpPr>
            <p:spPr>
              <a:xfrm>
                <a:off x="7844946" y="3049323"/>
                <a:ext cx="28952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52E3FE-BBDE-40B2-AD8E-DB274D00AD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946" y="3049323"/>
                <a:ext cx="289528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60126B-155D-4CDC-ABF1-23CEB9EF5B98}"/>
                  </a:ext>
                </a:extLst>
              </p:cNvPr>
              <p:cNvSpPr txBox="1"/>
              <p:nvPr/>
            </p:nvSpPr>
            <p:spPr>
              <a:xfrm>
                <a:off x="241251" y="4160922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60126B-155D-4CDC-ABF1-23CEB9EF5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51" y="4160922"/>
                <a:ext cx="10153129" cy="15742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43EC486-3DB8-4977-BA30-F3F735B076DF}"/>
                  </a:ext>
                </a:extLst>
              </p:cNvPr>
              <p:cNvSpPr/>
              <p:nvPr/>
            </p:nvSpPr>
            <p:spPr>
              <a:xfrm>
                <a:off x="1381467" y="1857653"/>
                <a:ext cx="214545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043EC486-3DB8-4977-BA30-F3F735B07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467" y="1857653"/>
                <a:ext cx="214545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2EDC454-67AC-430E-A48C-E0BA0C73478A}"/>
                  </a:ext>
                </a:extLst>
              </p:cNvPr>
              <p:cNvSpPr/>
              <p:nvPr/>
            </p:nvSpPr>
            <p:spPr>
              <a:xfrm>
                <a:off x="1571626" y="5680573"/>
                <a:ext cx="829627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600" dirty="0">
                    <a:latin typeface="Montserrat" panose="00000500000000000000" pitchFamily="2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может быть прямоугольной матрицей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можно уменьшить размерность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2EDC454-67AC-430E-A48C-E0BA0C7347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26" y="5680573"/>
                <a:ext cx="8296274" cy="1077218"/>
              </a:xfrm>
              <a:prstGeom prst="rect">
                <a:avLst/>
              </a:prstGeom>
              <a:blipFill>
                <a:blip r:embed="rId9"/>
                <a:stretch>
                  <a:fillRect l="-1543" b="-152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74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9" grpId="0"/>
      <p:bldP spid="10" grpId="0"/>
      <p:bldP spid="11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C3CB6E0-FA54-4848-81A9-9B000DEB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613" y="537668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Neighbourhood Components Analysis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/>
          <a:srcRect t="36155"/>
          <a:stretch/>
        </p:blipFill>
        <p:spPr>
          <a:xfrm>
            <a:off x="937471" y="6029325"/>
            <a:ext cx="3469154" cy="74453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653823"/>
            <a:ext cx="3438525" cy="228013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5205" y="1190624"/>
            <a:ext cx="3309620" cy="249504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201" y="1142999"/>
            <a:ext cx="3333750" cy="25132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9858" y="3609975"/>
            <a:ext cx="3421917" cy="2339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9"/>
          <a:srcRect t="37828"/>
          <a:stretch/>
        </p:blipFill>
        <p:spPr>
          <a:xfrm>
            <a:off x="6972300" y="5984732"/>
            <a:ext cx="3514725" cy="7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11D90B1-92D6-44C6-98EA-B3086A4A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24" y="528933"/>
            <a:ext cx="11691801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Neighbourhood Components Analysis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854" y="1358020"/>
            <a:ext cx="4851806" cy="442389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7328" y="6021288"/>
            <a:ext cx="114492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20B0604020202020204" charset="-52"/>
              </a:rPr>
              <a:t>J. Goldberger, G. Hinton, S. </a:t>
            </a:r>
            <a:r>
              <a:rPr lang="en-US" sz="1400" dirty="0" err="1">
                <a:solidFill>
                  <a:schemeClr val="bg1"/>
                </a:solidFill>
                <a:latin typeface="Montserrat" panose="020B0604020202020204" charset="-52"/>
              </a:rPr>
              <a:t>Roweis</a:t>
            </a:r>
            <a:r>
              <a:rPr lang="en-US" sz="1400" dirty="0">
                <a:solidFill>
                  <a:schemeClr val="bg1"/>
                </a:solidFill>
                <a:latin typeface="Montserrat" panose="020B0604020202020204" charset="-52"/>
              </a:rPr>
              <a:t>, R. </a:t>
            </a:r>
            <a:r>
              <a:rPr lang="en-US" sz="1400" dirty="0" err="1">
                <a:solidFill>
                  <a:schemeClr val="bg1"/>
                </a:solidFill>
                <a:latin typeface="Montserrat" panose="020B0604020202020204" charset="-52"/>
              </a:rPr>
              <a:t>Salakhutdinov</a:t>
            </a:r>
            <a:r>
              <a:rPr lang="en-US" sz="1400" dirty="0">
                <a:solidFill>
                  <a:schemeClr val="bg1"/>
                </a:solidFill>
                <a:latin typeface="Montserrat" panose="020B0604020202020204" charset="-52"/>
              </a:rPr>
              <a:t>.  “</a:t>
            </a:r>
            <a:r>
              <a:rPr lang="en-US" sz="1400" dirty="0" err="1">
                <a:solidFill>
                  <a:schemeClr val="bg1"/>
                </a:solidFill>
                <a:latin typeface="Montserrat" panose="020B0604020202020204" charset="-52"/>
              </a:rPr>
              <a:t>Neighbourhood</a:t>
            </a:r>
            <a:r>
              <a:rPr lang="en-US" sz="1400" dirty="0">
                <a:solidFill>
                  <a:schemeClr val="bg1"/>
                </a:solidFill>
                <a:latin typeface="Montserrat" panose="020B0604020202020204" charset="-52"/>
              </a:rPr>
              <a:t> Components Analysis”.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20B0604020202020204" charset="-52"/>
              </a:rPr>
              <a:t>Advances in Neural Information Processing Systems. 17, 513-520, 2005. 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20B0604020202020204" charset="-52"/>
              </a:rPr>
              <a:t>http://www.cs.nyu.edu/~roweis/papers/ncanips.pdf</a:t>
            </a:r>
            <a:endParaRPr lang="ru-RU" sz="1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869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14241" y="1421725"/>
            <a:ext cx="10198100" cy="485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Предыдущий семестр</a:t>
            </a:r>
          </a:p>
          <a:p>
            <a:pPr marL="478764" indent="-380019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sym typeface="Montserrat"/>
              </a:rPr>
              <a:t>Базовые понятия</a:t>
            </a:r>
          </a:p>
          <a:p>
            <a:pPr marL="478764" indent="-380019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sym typeface="Montserrat"/>
              </a:rPr>
              <a:t>Линейные алгоритмы машинного обучения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Текущий семестр</a:t>
            </a:r>
          </a:p>
          <a:p>
            <a:pPr marL="441645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алгоритмы машинного обучения</a:t>
            </a:r>
          </a:p>
          <a:p>
            <a:pPr marL="441645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sym typeface="Montserrat"/>
              </a:rPr>
              <a:t>Основанные на расстоянии</a:t>
            </a: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Montserrat"/>
                <a:sym typeface="Montserrat"/>
              </a:rPr>
              <a:t>, теории вероятности, деревьях</a:t>
            </a:r>
            <a:endParaRPr lang="ru-RU" sz="2200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Активности в текущем семестре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Тесты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Задания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Соревнование</a:t>
            </a:r>
            <a:endParaRPr lang="en-US" sz="2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Соревнования</a:t>
            </a:r>
            <a:endParaRPr lang="ru-RU" sz="2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предсказание успеваемости студентов в виртуальной среде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11D90B1-92D6-44C6-98EA-B3086A4A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24" y="528933"/>
            <a:ext cx="11691801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Neighbourhood Components Analysis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A322F74-A4F7-4BFF-B2D0-1E4D59EF0DB0}"/>
              </a:ext>
            </a:extLst>
          </p:cNvPr>
          <p:cNvSpPr/>
          <p:nvPr/>
        </p:nvSpPr>
        <p:spPr>
          <a:xfrm>
            <a:off x="2277887" y="1272252"/>
            <a:ext cx="8145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24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CF74CA9-1D65-4AF4-8325-5C77DA22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060848"/>
            <a:ext cx="6685446" cy="12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5430FDF-148C-46AC-A1C2-30688116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07" y="2511230"/>
            <a:ext cx="3681925" cy="38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36395D-E9C3-4C92-85FD-0C35AC374F4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60" y="3262552"/>
            <a:ext cx="3564432" cy="356443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7547220-52E2-4B91-9A46-A1678654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0" y="3262552"/>
            <a:ext cx="3543340" cy="359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2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C5C30AE-2741-40DA-A566-2FCB3D2B8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24" y="533124"/>
            <a:ext cx="11691801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Neighbourhood Components Analysis</a:t>
            </a:r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3790F2-56B6-4C4C-8354-0DD31CB7E987}"/>
              </a:ext>
            </a:extLst>
          </p:cNvPr>
          <p:cNvSpPr/>
          <p:nvPr/>
        </p:nvSpPr>
        <p:spPr>
          <a:xfrm>
            <a:off x="1153556" y="1280253"/>
            <a:ext cx="10796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32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C5EF9F-BF3E-4D67-A0A0-F8D7F442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1950516" y="2153507"/>
            <a:ext cx="7541294" cy="124408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89CD34A-E60D-4A31-95E4-DCA44C41634B}"/>
              </a:ext>
            </a:extLst>
          </p:cNvPr>
          <p:cNvGrpSpPr/>
          <p:nvPr/>
        </p:nvGrpSpPr>
        <p:grpSpPr>
          <a:xfrm>
            <a:off x="335360" y="3771366"/>
            <a:ext cx="6192688" cy="1706930"/>
            <a:chOff x="481875" y="3968140"/>
            <a:chExt cx="6192688" cy="1706930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20462436-6F9E-4794-B637-EFE1E626EE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3" r="19964" b="75647"/>
            <a:stretch/>
          </p:blipFill>
          <p:spPr bwMode="auto">
            <a:xfrm>
              <a:off x="481875" y="4365104"/>
              <a:ext cx="6192688" cy="130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0724B6-52D4-495C-B7DD-3C3D00440624}"/>
                </a:ext>
              </a:extLst>
            </p:cNvPr>
            <p:cNvSpPr txBox="1"/>
            <p:nvPr/>
          </p:nvSpPr>
          <p:spPr>
            <a:xfrm>
              <a:off x="2959070" y="3968140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Verdana" panose="020B0604030504040204" pitchFamily="34" charset="0"/>
                </a:rPr>
                <a:t>PCA</a:t>
              </a:r>
              <a:endParaRPr lang="ru-RU" dirty="0">
                <a:latin typeface="Montserrat" panose="00000500000000000000" pitchFamily="2" charset="-52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82E9F15-8D26-4CBD-AA01-C50B65B7BFB5}"/>
              </a:ext>
            </a:extLst>
          </p:cNvPr>
          <p:cNvGrpSpPr/>
          <p:nvPr/>
        </p:nvGrpSpPr>
        <p:grpSpPr>
          <a:xfrm>
            <a:off x="6985750" y="3526374"/>
            <a:ext cx="4925316" cy="2614077"/>
            <a:chOff x="7029152" y="3560951"/>
            <a:chExt cx="4925316" cy="2614077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87BDBF3-7558-4FD5-8719-01EF8379C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66"/>
            <a:stretch/>
          </p:blipFill>
          <p:spPr bwMode="auto">
            <a:xfrm>
              <a:off x="7029152" y="3861048"/>
              <a:ext cx="4925316" cy="2313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8653A3-7C4C-445E-98AF-FFD9B6D45301}"/>
                </a:ext>
              </a:extLst>
            </p:cNvPr>
            <p:cNvSpPr txBox="1"/>
            <p:nvPr/>
          </p:nvSpPr>
          <p:spPr>
            <a:xfrm>
              <a:off x="9264352" y="3560951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Verdana" panose="020B0604030504040204" pitchFamily="34" charset="0"/>
                </a:rPr>
                <a:t>NCA</a:t>
              </a:r>
              <a:endParaRPr lang="ru-RU" dirty="0">
                <a:latin typeface="Montserrat" panose="000005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95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97311" y="546495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Реализация в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20A92E5-2CE5-41C9-923C-90D9AC665DBF}"/>
              </a:ext>
            </a:extLst>
          </p:cNvPr>
          <p:cNvSpPr/>
          <p:nvPr/>
        </p:nvSpPr>
        <p:spPr>
          <a:xfrm>
            <a:off x="441766" y="1881391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DABDFCB-5996-48D7-8790-ED925CCEAE6A}"/>
              </a:ext>
            </a:extLst>
          </p:cNvPr>
          <p:cNvSpPr/>
          <p:nvPr/>
        </p:nvSpPr>
        <p:spPr>
          <a:xfrm>
            <a:off x="433846" y="2408055"/>
            <a:ext cx="11437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=2)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CFA067A-AEC4-4020-A6B7-07DB5DF076B6}"/>
              </a:ext>
            </a:extLst>
          </p:cNvPr>
          <p:cNvSpPr/>
          <p:nvPr/>
        </p:nvSpPr>
        <p:spPr>
          <a:xfrm>
            <a:off x="541423" y="3904974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AD9CE9A-C318-4DF7-B5F2-C9CBD8B24227}"/>
              </a:ext>
            </a:extLst>
          </p:cNvPr>
          <p:cNvSpPr/>
          <p:nvPr/>
        </p:nvSpPr>
        <p:spPr>
          <a:xfrm>
            <a:off x="2783632" y="2876544"/>
            <a:ext cx="9217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NeighborhoodComponentsAnalysis(callback=None, init='auto', max_iter=50, n_components=2, random_state=None, tol=1e-05, verbose=0, warm_start=False)</a:t>
            </a:r>
            <a:endParaRPr lang="ru-RU" sz="2000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4D8C9CA1-6967-4450-A5BE-6CA1CA9342A8}"/>
              </a:ext>
            </a:extLst>
          </p:cNvPr>
          <p:cNvSpPr/>
          <p:nvPr/>
        </p:nvSpPr>
        <p:spPr>
          <a:xfrm>
            <a:off x="541423" y="4696628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new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nca.transform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3ED1578-988C-43D5-A362-01BE3F836384}"/>
              </a:ext>
            </a:extLst>
          </p:cNvPr>
          <p:cNvSpPr/>
          <p:nvPr/>
        </p:nvSpPr>
        <p:spPr>
          <a:xfrm>
            <a:off x="541423" y="540189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8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940430" y="579666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420579" y="1269388"/>
            <a:ext cx="1168824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Позволяет проводить уменьшение размерности данных с произвольным распределением используя линейное преобразование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Необходима информация о метках класса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Позволяет уменьшить количество хранимых данных при использовании метода к-Ближайших соседей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Интерпретация связи с оригинальными параметрами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«дорого» с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т.з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. вычислений на больших выборках</a:t>
            </a:r>
          </a:p>
        </p:txBody>
      </p:sp>
    </p:spTree>
    <p:extLst>
      <p:ext uri="{BB962C8B-B14F-4D97-AF65-F5344CB8AC3E}">
        <p14:creationId xmlns:p14="http://schemas.microsoft.com/office/powerpoint/2010/main" val="23296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к-ближайших соседей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1823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088F362D-EC47-4EBA-8B7F-85BA6DEF3EA0}"/>
              </a:ext>
            </a:extLst>
          </p:cNvPr>
          <p:cNvSpPr txBox="1">
            <a:spLocks/>
          </p:cNvSpPr>
          <p:nvPr/>
        </p:nvSpPr>
        <p:spPr>
          <a:xfrm>
            <a:off x="276224" y="549220"/>
            <a:ext cx="1122997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t-distributed Stochastic Neighbor Embedding</a:t>
            </a: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9BB6B136-2E3B-460B-9435-FD21235EC158}"/>
              </a:ext>
            </a:extLst>
          </p:cNvPr>
          <p:cNvSpPr txBox="1">
            <a:spLocks/>
          </p:cNvSpPr>
          <p:nvPr/>
        </p:nvSpPr>
        <p:spPr>
          <a:xfrm>
            <a:off x="2449116" y="1126625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Подобие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F0DE710F-3B20-4C1A-A396-29B218D099F3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9E22B279-C1AD-47CE-98A0-87E312EE3BF7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7ABC9E92-000D-498E-B644-9FB3F2382C17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412FB0A8-9766-4DF5-BCB1-B4C3E3D40671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DC4F7BCB-469C-4DC4-BD70-7BBB5FD86104}"/>
              </a:ext>
            </a:extLst>
          </p:cNvPr>
          <p:cNvSpPr/>
          <p:nvPr/>
        </p:nvSpPr>
        <p:spPr>
          <a:xfrm>
            <a:off x="3875437" y="40244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865E97F7-C4B2-42A4-BDF4-E3CAE9418849}"/>
              </a:ext>
            </a:extLst>
          </p:cNvPr>
          <p:cNvSpPr/>
          <p:nvPr/>
        </p:nvSpPr>
        <p:spPr>
          <a:xfrm>
            <a:off x="4644695" y="407639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5AAF2ADA-8FD1-46B2-BB39-C86FC161D707}"/>
              </a:ext>
            </a:extLst>
          </p:cNvPr>
          <p:cNvSpPr/>
          <p:nvPr/>
        </p:nvSpPr>
        <p:spPr>
          <a:xfrm>
            <a:off x="4812809" y="472464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927EC67D-5A07-4ED9-AC1D-9F9943160216}"/>
              </a:ext>
            </a:extLst>
          </p:cNvPr>
          <p:cNvSpPr/>
          <p:nvPr/>
        </p:nvSpPr>
        <p:spPr>
          <a:xfrm>
            <a:off x="4020721" y="471207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6180881-655C-42D7-A167-69405E97C400}"/>
              </a:ext>
            </a:extLst>
          </p:cNvPr>
          <p:cNvSpPr/>
          <p:nvPr/>
        </p:nvSpPr>
        <p:spPr>
          <a:xfrm>
            <a:off x="1090494" y="51080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B9331BE3-5A5B-49B2-8979-0E04305B4111}"/>
              </a:ext>
            </a:extLst>
          </p:cNvPr>
          <p:cNvSpPr/>
          <p:nvPr/>
        </p:nvSpPr>
        <p:spPr>
          <a:xfrm>
            <a:off x="2213466" y="501206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82757D8C-B4FC-412E-A18C-2B1FBD18DF09}"/>
              </a:ext>
            </a:extLst>
          </p:cNvPr>
          <p:cNvSpPr/>
          <p:nvPr/>
        </p:nvSpPr>
        <p:spPr>
          <a:xfrm>
            <a:off x="422785" y="576100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415A871-9E9E-49C8-A63D-587152B67EC4}"/>
              </a:ext>
            </a:extLst>
          </p:cNvPr>
          <p:cNvSpPr/>
          <p:nvPr/>
        </p:nvSpPr>
        <p:spPr>
          <a:xfrm>
            <a:off x="1712489" y="603939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26698B3D-D891-4C43-8DA6-710DD471E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130936"/>
            <a:ext cx="4800149" cy="2545427"/>
          </a:xfrm>
          <a:prstGeom prst="rect">
            <a:avLst/>
          </a:prstGeom>
        </p:spPr>
      </p:pic>
      <p:sp>
        <p:nvSpPr>
          <p:cNvPr id="50" name="Овал 49">
            <a:extLst>
              <a:ext uri="{FF2B5EF4-FFF2-40B4-BE49-F238E27FC236}">
                <a16:creationId xmlns:a16="http://schemas.microsoft.com/office/drawing/2014/main" id="{44C108FC-D05D-4967-8A83-AACC34922076}"/>
              </a:ext>
            </a:extLst>
          </p:cNvPr>
          <p:cNvSpPr/>
          <p:nvPr/>
        </p:nvSpPr>
        <p:spPr>
          <a:xfrm>
            <a:off x="7654327" y="3945652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D076622-E5D0-4A2D-870A-CBA958FACCCF}"/>
              </a:ext>
            </a:extLst>
          </p:cNvPr>
          <p:cNvSpPr/>
          <p:nvPr/>
        </p:nvSpPr>
        <p:spPr>
          <a:xfrm>
            <a:off x="8207403" y="478939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CD261EFC-8502-4F86-94A8-CA5644FBA5FC}"/>
              </a:ext>
            </a:extLst>
          </p:cNvPr>
          <p:cNvSpPr/>
          <p:nvPr/>
        </p:nvSpPr>
        <p:spPr>
          <a:xfrm>
            <a:off x="8537866" y="549100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40086693-C12A-4BA6-AF41-AC8552D14764}"/>
              </a:ext>
            </a:extLst>
          </p:cNvPr>
          <p:cNvSpPr/>
          <p:nvPr/>
        </p:nvSpPr>
        <p:spPr>
          <a:xfrm>
            <a:off x="7013615" y="4925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8C5E4777-50B5-409A-93E7-5304CFC12233}"/>
              </a:ext>
            </a:extLst>
          </p:cNvPr>
          <p:cNvSpPr/>
          <p:nvPr/>
        </p:nvSpPr>
        <p:spPr>
          <a:xfrm>
            <a:off x="5524252" y="631493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A6783C23-DF32-47F7-859F-4C959AB060EC}"/>
              </a:ext>
            </a:extLst>
          </p:cNvPr>
          <p:cNvSpPr/>
          <p:nvPr/>
        </p:nvSpPr>
        <p:spPr>
          <a:xfrm>
            <a:off x="5862496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E79A8B9-AE26-46DE-A817-1EC6557C0D4E}"/>
              </a:ext>
            </a:extLst>
          </p:cNvPr>
          <p:cNvSpPr/>
          <p:nvPr/>
        </p:nvSpPr>
        <p:spPr>
          <a:xfrm>
            <a:off x="6132496" y="618904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BBAE715-228D-4ECD-8545-349A85496068}"/>
              </a:ext>
            </a:extLst>
          </p:cNvPr>
          <p:cNvSpPr/>
          <p:nvPr/>
        </p:nvSpPr>
        <p:spPr>
          <a:xfrm>
            <a:off x="5136889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EC5E7A6C-1651-4742-ACA0-431A592F3D5E}"/>
              </a:ext>
            </a:extLst>
          </p:cNvPr>
          <p:cNvSpPr/>
          <p:nvPr/>
        </p:nvSpPr>
        <p:spPr>
          <a:xfrm>
            <a:off x="9067821" y="618904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C7282807-BA86-44A0-8985-CC02966BB594}"/>
              </a:ext>
            </a:extLst>
          </p:cNvPr>
          <p:cNvSpPr/>
          <p:nvPr/>
        </p:nvSpPr>
        <p:spPr>
          <a:xfrm>
            <a:off x="9328263" y="631360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A6E9559-EC94-4407-A504-3CF748ADEE88}"/>
              </a:ext>
            </a:extLst>
          </p:cNvPr>
          <p:cNvSpPr/>
          <p:nvPr/>
        </p:nvSpPr>
        <p:spPr>
          <a:xfrm>
            <a:off x="9694606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ABAD575-FDA3-4555-995A-7307553EDCC8}"/>
              </a:ext>
            </a:extLst>
          </p:cNvPr>
          <p:cNvSpPr/>
          <p:nvPr/>
        </p:nvSpPr>
        <p:spPr>
          <a:xfrm>
            <a:off x="10063428" y="635248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5C62597-3A5A-4D8C-8370-1A1B7472AA58}"/>
                  </a:ext>
                </a:extLst>
              </p:cNvPr>
              <p:cNvSpPr/>
              <p:nvPr/>
            </p:nvSpPr>
            <p:spPr>
              <a:xfrm>
                <a:off x="8986239" y="3152915"/>
                <a:ext cx="172758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4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5C62597-3A5A-4D8C-8370-1A1B7472A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239" y="3152915"/>
                <a:ext cx="1727589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CA210B7-EB0F-4AF6-AF7B-DAE1A1AF46D6}"/>
                  </a:ext>
                </a:extLst>
              </p:cNvPr>
              <p:cNvSpPr txBox="1"/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CA210B7-EB0F-4AF6-AF7B-DAE1A1AF4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1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B08D170-1780-4308-BE1C-6EBA3925DC17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2EF1343-957F-4562-B468-06307B72C2AF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A33186F-3E67-4581-B611-30CACD3FC684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7B7242B-1334-4AA4-88C2-234F81FCBC77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238CFED-DC79-48F2-819D-275418072D8E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F3974FC-B89B-48AB-908D-2CB4D8A3EF4B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2FCCC1B-4FDD-471A-BBB5-8DA45FA9679B}"/>
              </a:ext>
            </a:extLst>
          </p:cNvPr>
          <p:cNvSpPr/>
          <p:nvPr/>
        </p:nvSpPr>
        <p:spPr>
          <a:xfrm>
            <a:off x="1812581" y="5855415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85D2D8-4ABA-48C4-9CB7-3D719D803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880710"/>
            <a:ext cx="4800149" cy="1795653"/>
          </a:xfrm>
          <a:prstGeom prst="rect">
            <a:avLst/>
          </a:prstGeom>
        </p:spPr>
      </p:pic>
      <p:sp>
        <p:nvSpPr>
          <p:cNvPr id="22" name="Овал 21">
            <a:extLst>
              <a:ext uri="{FF2B5EF4-FFF2-40B4-BE49-F238E27FC236}">
                <a16:creationId xmlns:a16="http://schemas.microsoft.com/office/drawing/2014/main" id="{85D6ED22-6B8D-4DEF-9D25-D31C823B9999}"/>
              </a:ext>
            </a:extLst>
          </p:cNvPr>
          <p:cNvSpPr/>
          <p:nvPr/>
        </p:nvSpPr>
        <p:spPr>
          <a:xfrm>
            <a:off x="7667403" y="467833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63F649A-F131-4C6C-A1CB-7D473C8829F6}"/>
              </a:ext>
            </a:extLst>
          </p:cNvPr>
          <p:cNvSpPr/>
          <p:nvPr/>
        </p:nvSpPr>
        <p:spPr>
          <a:xfrm>
            <a:off x="5840615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6EBD838-4775-4A46-A901-5EFFB49A82A7}"/>
              </a:ext>
            </a:extLst>
          </p:cNvPr>
          <p:cNvSpPr/>
          <p:nvPr/>
        </p:nvSpPr>
        <p:spPr>
          <a:xfrm>
            <a:off x="5607347" y="62944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6781405-F807-470E-A282-2BC356CC6A7D}"/>
              </a:ext>
            </a:extLst>
          </p:cNvPr>
          <p:cNvSpPr/>
          <p:nvPr/>
        </p:nvSpPr>
        <p:spPr>
          <a:xfrm>
            <a:off x="4946203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41FCE1A-1A62-4481-83F9-6315EFBCCE94}"/>
              </a:ext>
            </a:extLst>
          </p:cNvPr>
          <p:cNvSpPr/>
          <p:nvPr/>
        </p:nvSpPr>
        <p:spPr>
          <a:xfrm>
            <a:off x="6455134" y="609220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FF627B24-EF20-4F25-BD3B-0BDDD5137827}"/>
              </a:ext>
            </a:extLst>
          </p:cNvPr>
          <p:cNvSpPr/>
          <p:nvPr/>
        </p:nvSpPr>
        <p:spPr>
          <a:xfrm>
            <a:off x="8472384" y="57001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484A8DF-E62E-4F90-9F25-7F43B76E2165}"/>
              </a:ext>
            </a:extLst>
          </p:cNvPr>
          <p:cNvSpPr/>
          <p:nvPr/>
        </p:nvSpPr>
        <p:spPr>
          <a:xfrm>
            <a:off x="7055563" y="544493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B429548-3DE4-476E-915F-6AE4CEB3924C}"/>
              </a:ext>
            </a:extLst>
          </p:cNvPr>
          <p:cNvSpPr/>
          <p:nvPr/>
        </p:nvSpPr>
        <p:spPr>
          <a:xfrm>
            <a:off x="9196349" y="6222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BE6447D-74B6-4CDE-AA46-A1CEA8459059}"/>
              </a:ext>
            </a:extLst>
          </p:cNvPr>
          <p:cNvSpPr/>
          <p:nvPr/>
        </p:nvSpPr>
        <p:spPr>
          <a:xfrm>
            <a:off x="9663258" y="633874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2FF98CA6-41B6-4151-878D-DCF49A13EB86}"/>
              </a:ext>
            </a:extLst>
          </p:cNvPr>
          <p:cNvSpPr/>
          <p:nvPr/>
        </p:nvSpPr>
        <p:spPr>
          <a:xfrm>
            <a:off x="10008959" y="636212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158BC7E0-EE1D-4A05-9036-682C36C01C05}"/>
              </a:ext>
            </a:extLst>
          </p:cNvPr>
          <p:cNvSpPr/>
          <p:nvPr/>
        </p:nvSpPr>
        <p:spPr>
          <a:xfrm>
            <a:off x="10465098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49968BB-79BD-43B2-8012-406646ADA5B2}"/>
              </a:ext>
            </a:extLst>
          </p:cNvPr>
          <p:cNvSpPr/>
          <p:nvPr/>
        </p:nvSpPr>
        <p:spPr>
          <a:xfrm>
            <a:off x="5196651" y="63153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D1AE40-712F-4664-BDFC-B22BD7BAD6D0}"/>
                  </a:ext>
                </a:extLst>
              </p:cNvPr>
              <p:cNvSpPr txBox="1"/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D1AE40-712F-4664-BDFC-B22BD7BAD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2108506-FE30-464B-9A93-2EFC10868E09}"/>
                  </a:ext>
                </a:extLst>
              </p:cNvPr>
              <p:cNvSpPr/>
              <p:nvPr/>
            </p:nvSpPr>
            <p:spPr>
              <a:xfrm>
                <a:off x="9263936" y="3722800"/>
                <a:ext cx="172758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4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2108506-FE30-464B-9A93-2EFC10868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936" y="3722800"/>
                <a:ext cx="1727589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088F362D-EC47-4EBA-8B7F-85BA6DEF3EA0}"/>
              </a:ext>
            </a:extLst>
          </p:cNvPr>
          <p:cNvSpPr txBox="1">
            <a:spLocks/>
          </p:cNvSpPr>
          <p:nvPr/>
        </p:nvSpPr>
        <p:spPr>
          <a:xfrm>
            <a:off x="1929061" y="5492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9BB6B136-2E3B-460B-9435-FD21235EC158}"/>
              </a:ext>
            </a:extLst>
          </p:cNvPr>
          <p:cNvSpPr txBox="1">
            <a:spLocks/>
          </p:cNvSpPr>
          <p:nvPr/>
        </p:nvSpPr>
        <p:spPr>
          <a:xfrm>
            <a:off x="2449116" y="1126625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Подобие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DC4F7BCB-469C-4DC4-BD70-7BBB5FD86104}"/>
              </a:ext>
            </a:extLst>
          </p:cNvPr>
          <p:cNvSpPr/>
          <p:nvPr/>
        </p:nvSpPr>
        <p:spPr>
          <a:xfrm>
            <a:off x="3875437" y="40244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865E97F7-C4B2-42A4-BDF4-E3CAE9418849}"/>
              </a:ext>
            </a:extLst>
          </p:cNvPr>
          <p:cNvSpPr/>
          <p:nvPr/>
        </p:nvSpPr>
        <p:spPr>
          <a:xfrm>
            <a:off x="4644695" y="407639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5AAF2ADA-8FD1-46B2-BB39-C86FC161D707}"/>
              </a:ext>
            </a:extLst>
          </p:cNvPr>
          <p:cNvSpPr/>
          <p:nvPr/>
        </p:nvSpPr>
        <p:spPr>
          <a:xfrm>
            <a:off x="4812809" y="472464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27EC67D-5A07-4ED9-AC1D-9F9943160216}"/>
              </a:ext>
            </a:extLst>
          </p:cNvPr>
          <p:cNvSpPr/>
          <p:nvPr/>
        </p:nvSpPr>
        <p:spPr>
          <a:xfrm>
            <a:off x="4020721" y="471207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86180881-655C-42D7-A167-69405E97C400}"/>
              </a:ext>
            </a:extLst>
          </p:cNvPr>
          <p:cNvSpPr/>
          <p:nvPr/>
        </p:nvSpPr>
        <p:spPr>
          <a:xfrm>
            <a:off x="1090494" y="51080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046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5EF1291-6A0F-49E5-B7FC-A911AF27D4B0}"/>
              </a:ext>
            </a:extLst>
          </p:cNvPr>
          <p:cNvSpPr txBox="1">
            <a:spLocks/>
          </p:cNvSpPr>
          <p:nvPr/>
        </p:nvSpPr>
        <p:spPr>
          <a:xfrm>
            <a:off x="2005261" y="57779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DFCB1FC-CA65-46E4-BA59-7D49D02E08D5}"/>
              </a:ext>
            </a:extLst>
          </p:cNvPr>
          <p:cNvSpPr txBox="1">
            <a:spLocks/>
          </p:cNvSpPr>
          <p:nvPr/>
        </p:nvSpPr>
        <p:spPr>
          <a:xfrm>
            <a:off x="123825" y="1333500"/>
            <a:ext cx="4827984" cy="611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Perplexity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FDDFEF-1475-4DF4-99F9-8790E7CA00FD}"/>
                  </a:ext>
                </a:extLst>
              </p:cNvPr>
              <p:cNvSpPr txBox="1"/>
              <p:nvPr/>
            </p:nvSpPr>
            <p:spPr>
              <a:xfrm>
                <a:off x="4916865" y="886848"/>
                <a:ext cx="6054224" cy="117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FDDFEF-1475-4DF4-99F9-8790E7CA0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65" y="886848"/>
                <a:ext cx="6054224" cy="1171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AB8FB8-011B-4C95-9C67-F0EED99AF094}"/>
              </a:ext>
            </a:extLst>
          </p:cNvPr>
          <p:cNvSpPr/>
          <p:nvPr/>
        </p:nvSpPr>
        <p:spPr>
          <a:xfrm>
            <a:off x="8854934" y="1061503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CC90F2E-014B-4314-89C7-F6C427F1C680}"/>
              </a:ext>
            </a:extLst>
          </p:cNvPr>
          <p:cNvSpPr/>
          <p:nvPr/>
        </p:nvSpPr>
        <p:spPr>
          <a:xfrm>
            <a:off x="9410593" y="1588729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/>
              <p:nvPr/>
            </p:nvSpPr>
            <p:spPr>
              <a:xfrm>
                <a:off x="0" y="2007915"/>
                <a:ext cx="6054224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7915"/>
                <a:ext cx="6054224" cy="486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3C0CF-009B-4468-9E93-442D9BEF41BF}"/>
                  </a:ext>
                </a:extLst>
              </p:cNvPr>
              <p:cNvSpPr/>
              <p:nvPr/>
            </p:nvSpPr>
            <p:spPr>
              <a:xfrm>
                <a:off x="6269557" y="1902290"/>
                <a:ext cx="4760393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Montserrat" panose="00000500000000000000" pitchFamily="2" charset="-52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Montserrat" panose="00000500000000000000" pitchFamily="2" charset="-52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400" b="0" i="0" smtClean="0">
                                      <a:solidFill>
                                        <a:schemeClr val="bg1"/>
                                      </a:solidFill>
                                      <a:latin typeface="Montserrat" panose="00000500000000000000" pitchFamily="2" charset="-52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solidFill>
                                        <a:schemeClr val="bg1"/>
                                      </a:solidFill>
                                      <a:latin typeface="Montserrat" panose="00000500000000000000" pitchFamily="2" charset="-52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243C0CF-009B-4468-9E93-442D9BEF4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557" y="1902290"/>
                <a:ext cx="4760393" cy="10303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2CE88D0-1D9C-4E1B-8CFC-152DBCE4AF29}"/>
              </a:ext>
            </a:extLst>
          </p:cNvPr>
          <p:cNvSpPr txBox="1">
            <a:spLocks/>
          </p:cNvSpPr>
          <p:nvPr/>
        </p:nvSpPr>
        <p:spPr>
          <a:xfrm>
            <a:off x="4861393" y="259517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Энтропия </a:t>
            </a: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Шеннона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5845C7E-D055-4A31-902F-67D3EB0DC793}"/>
                  </a:ext>
                </a:extLst>
              </p:cNvPr>
              <p:cNvSpPr/>
              <p:nvPr/>
            </p:nvSpPr>
            <p:spPr>
              <a:xfrm>
                <a:off x="1070852" y="2693630"/>
                <a:ext cx="3844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[5,…,50]</m:t>
                      </m:r>
                    </m:oMath>
                  </m:oMathPara>
                </a14:m>
                <a:endParaRPr lang="ru-RU" sz="1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5845C7E-D055-4A31-902F-67D3EB0DC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2" y="2693630"/>
                <a:ext cx="3844962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FE7F57F-45FD-4C36-82CF-AFE5FC5181E8}"/>
              </a:ext>
            </a:extLst>
          </p:cNvPr>
          <p:cNvSpPr/>
          <p:nvPr/>
        </p:nvSpPr>
        <p:spPr>
          <a:xfrm>
            <a:off x="3422731" y="3231510"/>
            <a:ext cx="5234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Размер «локальных кластеров»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/>
              <p:nvPr/>
            </p:nvSpPr>
            <p:spPr>
              <a:xfrm>
                <a:off x="2486025" y="3550965"/>
                <a:ext cx="1558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025" y="3550965"/>
                <a:ext cx="15584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/>
              <p:nvPr/>
            </p:nvSpPr>
            <p:spPr>
              <a:xfrm>
                <a:off x="8296275" y="3589065"/>
                <a:ext cx="1558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275" y="3589065"/>
                <a:ext cx="155842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0"/>
          <a:srcRect l="4299" t="7326"/>
          <a:stretch/>
        </p:blipFill>
        <p:spPr>
          <a:xfrm>
            <a:off x="971550" y="4095750"/>
            <a:ext cx="4591050" cy="2602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1"/>
          <a:srcRect l="3160" t="6459"/>
          <a:stretch/>
        </p:blipFill>
        <p:spPr>
          <a:xfrm>
            <a:off x="6726909" y="4124324"/>
            <a:ext cx="4607841" cy="25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4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20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ED1AD090-0F7F-42FB-A86A-28135EA7885E}"/>
              </a:ext>
            </a:extLst>
          </p:cNvPr>
          <p:cNvSpPr txBox="1">
            <a:spLocks/>
          </p:cNvSpPr>
          <p:nvPr/>
        </p:nvSpPr>
        <p:spPr>
          <a:xfrm>
            <a:off x="1919536" y="53969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ABD96D67-FC42-4A07-9E2C-C559E3F9431D}"/>
              </a:ext>
            </a:extLst>
          </p:cNvPr>
          <p:cNvSpPr txBox="1">
            <a:spLocks/>
          </p:cNvSpPr>
          <p:nvPr/>
        </p:nvSpPr>
        <p:spPr>
          <a:xfrm>
            <a:off x="2639616" y="1012325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Нормированное Подобие</a:t>
            </a: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1FA83CD-26F7-47F2-BE7F-15C3DE689B37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A4E20952-345A-47A3-A555-A29D076A3388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411383F-AD2B-4513-B2C8-E3BD0CF163DE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DA108CE0-B7CA-4444-BAED-0D8568B2ACBB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8A61A75E-BD16-4781-AA4D-6AA7C704BA6E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41B3A0-FD87-4A68-A406-BF8FCBE3D9CB}"/>
                  </a:ext>
                </a:extLst>
              </p:cNvPr>
              <p:cNvSpPr txBox="1"/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41B3A0-FD87-4A68-A406-BF8FCBE3D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Овал 61">
            <a:extLst>
              <a:ext uri="{FF2B5EF4-FFF2-40B4-BE49-F238E27FC236}">
                <a16:creationId xmlns:a16="http://schemas.microsoft.com/office/drawing/2014/main" id="{1D657E4E-3740-4BBE-AFD1-7DFA34A3B9FD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904AEECE-3676-438E-B23C-09EA835BB222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F0F0B3BF-61C0-4352-829B-8536881BDA0A}"/>
              </a:ext>
            </a:extLst>
          </p:cNvPr>
          <p:cNvGrpSpPr/>
          <p:nvPr/>
        </p:nvGrpSpPr>
        <p:grpSpPr>
          <a:xfrm>
            <a:off x="7505699" y="3920560"/>
            <a:ext cx="4371975" cy="260915"/>
            <a:chOff x="7472125" y="3920560"/>
            <a:chExt cx="2839854" cy="201088"/>
          </a:xfrm>
        </p:grpSpPr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4C599EF1-3AA7-4748-B936-6C72BE0D4747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239ABA9A-8F83-47BB-9742-71C1CCE93569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6B28B4D0-4C23-4CB0-A8F1-CB883B6A638F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96A93B3A-CC70-4446-B5E3-6201352BD530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CE39CF0C-734C-43EA-B0A6-1394E49A6865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9A1AC463-4EF2-4F28-86C3-81A38DB5609A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78CC6CD9-D1EE-45E8-A57D-39D3BEB76D58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A594F149-EB6D-4BEC-AD31-E2E3BDC7FF1E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826FB4FB-7567-4777-A92F-03118BD644C7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FF5E2B4F-CE8F-40C8-A039-3C1EACC57E4A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694B7CFC-431E-4BA7-92C6-70347E1416E0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AE2F437-9454-4A18-800B-10C1DE67BF21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E77B0D79-E023-4DB0-82AB-C7A83EB31FA1}"/>
              </a:ext>
            </a:extLst>
          </p:cNvPr>
          <p:cNvGrpSpPr/>
          <p:nvPr/>
        </p:nvGrpSpPr>
        <p:grpSpPr>
          <a:xfrm rot="5400000">
            <a:off x="5929892" y="5352678"/>
            <a:ext cx="2555630" cy="207191"/>
            <a:chOff x="7472125" y="3920560"/>
            <a:chExt cx="2839854" cy="201088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B19AF88C-8E8A-46F8-A385-8F9D013D0D16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B0717086-2E4A-4CDF-A6C2-C13895135178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FE7183EA-0D33-4F7A-8C9B-B4EF92BF82C0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728CBFA3-B2D0-428E-954B-76FE925BF49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3C8890C4-B738-4754-B0C6-5B25872AA1E7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7D6EE8CA-B6A4-4F3D-98C9-77FFBC1D4C0F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E67DBE6F-493A-469C-8E6F-DCF60BFF4D88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FFEE8475-D164-4D0D-BFAA-4AD8D947B42E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A8405F51-DA27-4794-80DF-1D2B657F88E3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91E804C6-5680-43ED-9C96-95204464E418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41C278E6-B827-4845-BD00-2FC46AA07D28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5F37A74E-105B-43E6-8B5B-A06994AB9F5F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</p:grpSp>
      <p:pic>
        <p:nvPicPr>
          <p:cNvPr id="48" name="Рисунок 47"/>
          <p:cNvPicPr>
            <a:picLocks noChangeAspect="1"/>
          </p:cNvPicPr>
          <p:nvPr/>
        </p:nvPicPr>
        <p:blipFill rotWithShape="1">
          <a:blip r:embed="rId5"/>
          <a:srcRect l="4299" t="7326"/>
          <a:stretch/>
        </p:blipFill>
        <p:spPr>
          <a:xfrm>
            <a:off x="7448550" y="4209813"/>
            <a:ext cx="4591050" cy="2602150"/>
          </a:xfrm>
          <a:prstGeom prst="rect">
            <a:avLst/>
          </a:prstGeom>
        </p:spPr>
      </p:pic>
      <p:sp>
        <p:nvSpPr>
          <p:cNvPr id="91" name="Овал 90">
            <a:extLst>
              <a:ext uri="{FF2B5EF4-FFF2-40B4-BE49-F238E27FC236}">
                <a16:creationId xmlns:a16="http://schemas.microsoft.com/office/drawing/2014/main" id="{DC4F7BCB-469C-4DC4-BD70-7BBB5FD86104}"/>
              </a:ext>
            </a:extLst>
          </p:cNvPr>
          <p:cNvSpPr/>
          <p:nvPr/>
        </p:nvSpPr>
        <p:spPr>
          <a:xfrm>
            <a:off x="3875437" y="40244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865E97F7-C4B2-42A4-BDF4-E3CAE9418849}"/>
              </a:ext>
            </a:extLst>
          </p:cNvPr>
          <p:cNvSpPr/>
          <p:nvPr/>
        </p:nvSpPr>
        <p:spPr>
          <a:xfrm>
            <a:off x="4644695" y="407639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5AAF2ADA-8FD1-46B2-BB39-C86FC161D707}"/>
              </a:ext>
            </a:extLst>
          </p:cNvPr>
          <p:cNvSpPr/>
          <p:nvPr/>
        </p:nvSpPr>
        <p:spPr>
          <a:xfrm>
            <a:off x="4812809" y="472464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927EC67D-5A07-4ED9-AC1D-9F9943160216}"/>
              </a:ext>
            </a:extLst>
          </p:cNvPr>
          <p:cNvSpPr/>
          <p:nvPr/>
        </p:nvSpPr>
        <p:spPr>
          <a:xfrm>
            <a:off x="4020721" y="471207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86180881-655C-42D7-A167-69405E97C400}"/>
              </a:ext>
            </a:extLst>
          </p:cNvPr>
          <p:cNvSpPr/>
          <p:nvPr/>
        </p:nvSpPr>
        <p:spPr>
          <a:xfrm>
            <a:off x="1090494" y="51080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8355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C60D53C-1123-4035-82E1-B8CCBCF8D588}"/>
              </a:ext>
            </a:extLst>
          </p:cNvPr>
          <p:cNvSpPr txBox="1">
            <a:spLocks/>
          </p:cNvSpPr>
          <p:nvPr/>
        </p:nvSpPr>
        <p:spPr>
          <a:xfrm>
            <a:off x="1852861" y="53969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4846095-8C95-49ED-9B66-4A14A18C35D6}"/>
              </a:ext>
            </a:extLst>
          </p:cNvPr>
          <p:cNvSpPr txBox="1">
            <a:spLocks/>
          </p:cNvSpPr>
          <p:nvPr/>
        </p:nvSpPr>
        <p:spPr>
          <a:xfrm>
            <a:off x="2572941" y="1012325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28FAC9A-C558-472D-93A0-6AA961EAB0FD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9C6F5DB-2A5B-45B9-9D73-1C93E6FCD65B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677DE53-BAA8-44F0-8E1C-129809AC0B8E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1F73607-780D-4EC9-9723-A4A01B0D8409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9B31516-549A-4AEC-A168-57F856FBFB5C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1D32434-9222-4B5B-9085-1962B2C30509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6B0B151-07BB-4809-B289-3F7175E351DC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09925C8F-5683-4E7A-887F-E197CBF07C50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E98A0893-6C68-420D-B187-258DB6FBFA52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CDA2D7BC-9440-4939-91D0-19E9D1EEC771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48E3A080-35A6-4F89-BDE2-D88D6325DFF0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400566D-8AB7-41A8-88F3-40F603973CFB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912604BE-7D4E-4B9B-9219-938B3C1796E1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1C0AD6E-B1C2-4065-888A-33621A681A3E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93A93D22-E8BD-4C98-BBE0-87C1ED561CCD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A2BB4A8E-4368-4C8F-B900-011ADB84391A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3F411A1-1272-4CE9-AB13-95B7EB45B800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2446376F-7B87-44C9-92D2-BA6B9DE4D7A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9C43835-C023-4FC8-969A-8CC2D2A1D8E7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CC2F9D58-C75C-4DC7-8A76-C3D7BCBFA699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DEC00A-CC74-42C4-BB9D-AF07EAF5433B}"/>
                  </a:ext>
                </a:extLst>
              </p:cNvPr>
              <p:cNvSpPr txBox="1"/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DEC00A-CC74-42C4-BB9D-AF07EAF54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82E82FF-45A2-43E5-9D74-AEF9EBC2E9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41"/>
          <a:stretch/>
        </p:blipFill>
        <p:spPr>
          <a:xfrm>
            <a:off x="7380866" y="3579239"/>
            <a:ext cx="3689452" cy="1956446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4CBB310-5B32-4041-881B-9B5D88D9C1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8"/>
          <a:stretch/>
        </p:blipFill>
        <p:spPr>
          <a:xfrm>
            <a:off x="7348817" y="4007126"/>
            <a:ext cx="3773101" cy="1615580"/>
          </a:xfrm>
          <a:prstGeom prst="rect">
            <a:avLst/>
          </a:prstGeom>
        </p:spPr>
      </p:pic>
      <p:sp>
        <p:nvSpPr>
          <p:cNvPr id="38" name="Овал 37">
            <a:extLst>
              <a:ext uri="{FF2B5EF4-FFF2-40B4-BE49-F238E27FC236}">
                <a16:creationId xmlns:a16="http://schemas.microsoft.com/office/drawing/2014/main" id="{8483E1EC-3E16-4725-A1C9-E8F792528ED8}"/>
              </a:ext>
            </a:extLst>
          </p:cNvPr>
          <p:cNvSpPr/>
          <p:nvPr/>
        </p:nvSpPr>
        <p:spPr>
          <a:xfrm>
            <a:off x="6834542" y="5727439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62DB11A-6701-490F-A30E-E88A683EC410}"/>
              </a:ext>
            </a:extLst>
          </p:cNvPr>
          <p:cNvSpPr/>
          <p:nvPr/>
        </p:nvSpPr>
        <p:spPr>
          <a:xfrm>
            <a:off x="8993357" y="390045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A6CB7414-3823-4CC1-831C-C2D635EB94A9}"/>
              </a:ext>
            </a:extLst>
          </p:cNvPr>
          <p:cNvSpPr/>
          <p:nvPr/>
        </p:nvSpPr>
        <p:spPr>
          <a:xfrm rot="5148577">
            <a:off x="9288866" y="4185589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07710895-8174-41B5-938C-0BCCCAAF38BE}"/>
              </a:ext>
            </a:extLst>
          </p:cNvPr>
          <p:cNvSpPr/>
          <p:nvPr/>
        </p:nvSpPr>
        <p:spPr>
          <a:xfrm>
            <a:off x="8599367" y="41324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19E3489F-A719-44DA-864E-5B0F2954B7CC}"/>
              </a:ext>
            </a:extLst>
          </p:cNvPr>
          <p:cNvSpPr/>
          <p:nvPr/>
        </p:nvSpPr>
        <p:spPr>
          <a:xfrm rot="5148577">
            <a:off x="8361344" y="443872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BEFB87FE-36C0-4274-AEFB-1387C93743B3}"/>
              </a:ext>
            </a:extLst>
          </p:cNvPr>
          <p:cNvSpPr/>
          <p:nvPr/>
        </p:nvSpPr>
        <p:spPr>
          <a:xfrm>
            <a:off x="8059367" y="46597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6E806C22-8B6B-402F-A9FD-8F59A7E4BD55}"/>
              </a:ext>
            </a:extLst>
          </p:cNvPr>
          <p:cNvSpPr/>
          <p:nvPr/>
        </p:nvSpPr>
        <p:spPr>
          <a:xfrm>
            <a:off x="7778479" y="480077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7C657DD-17E1-4273-A1AD-A0D237B405BF}"/>
              </a:ext>
            </a:extLst>
          </p:cNvPr>
          <p:cNvSpPr/>
          <p:nvPr/>
        </p:nvSpPr>
        <p:spPr>
          <a:xfrm rot="5148577">
            <a:off x="7308633" y="49609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13178D3-DDB9-4F89-A21C-D195E084D66F}"/>
              </a:ext>
            </a:extLst>
          </p:cNvPr>
          <p:cNvSpPr/>
          <p:nvPr/>
        </p:nvSpPr>
        <p:spPr>
          <a:xfrm>
            <a:off x="9634628" y="44908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E5BAA46B-E081-4DAF-B42C-E5ACB61269B0}"/>
              </a:ext>
            </a:extLst>
          </p:cNvPr>
          <p:cNvSpPr/>
          <p:nvPr/>
        </p:nvSpPr>
        <p:spPr>
          <a:xfrm>
            <a:off x="9904628" y="47332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E39B3E6E-CFDC-4001-91A5-40C16C92C12A}"/>
              </a:ext>
            </a:extLst>
          </p:cNvPr>
          <p:cNvSpPr/>
          <p:nvPr/>
        </p:nvSpPr>
        <p:spPr>
          <a:xfrm rot="5148577">
            <a:off x="10174627" y="48812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4C4BE4B-DE45-4C4D-90D2-E992F716F86E}"/>
              </a:ext>
            </a:extLst>
          </p:cNvPr>
          <p:cNvSpPr/>
          <p:nvPr/>
        </p:nvSpPr>
        <p:spPr>
          <a:xfrm>
            <a:off x="10460097" y="494692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58DC9B57-3CC7-4A75-9871-0758D9892E02}"/>
              </a:ext>
            </a:extLst>
          </p:cNvPr>
          <p:cNvSpPr/>
          <p:nvPr/>
        </p:nvSpPr>
        <p:spPr>
          <a:xfrm>
            <a:off x="10887029" y="505915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DC4F7BCB-469C-4DC4-BD70-7BBB5FD86104}"/>
              </a:ext>
            </a:extLst>
          </p:cNvPr>
          <p:cNvSpPr/>
          <p:nvPr/>
        </p:nvSpPr>
        <p:spPr>
          <a:xfrm>
            <a:off x="3875437" y="40244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65E97F7-C4B2-42A4-BDF4-E3CAE9418849}"/>
              </a:ext>
            </a:extLst>
          </p:cNvPr>
          <p:cNvSpPr/>
          <p:nvPr/>
        </p:nvSpPr>
        <p:spPr>
          <a:xfrm>
            <a:off x="4644695" y="407639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5AAF2ADA-8FD1-46B2-BB39-C86FC161D707}"/>
              </a:ext>
            </a:extLst>
          </p:cNvPr>
          <p:cNvSpPr/>
          <p:nvPr/>
        </p:nvSpPr>
        <p:spPr>
          <a:xfrm>
            <a:off x="4812809" y="472464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927EC67D-5A07-4ED9-AC1D-9F9943160216}"/>
              </a:ext>
            </a:extLst>
          </p:cNvPr>
          <p:cNvSpPr/>
          <p:nvPr/>
        </p:nvSpPr>
        <p:spPr>
          <a:xfrm>
            <a:off x="4020721" y="471207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6180881-655C-42D7-A167-69405E97C400}"/>
              </a:ext>
            </a:extLst>
          </p:cNvPr>
          <p:cNvSpPr/>
          <p:nvPr/>
        </p:nvSpPr>
        <p:spPr>
          <a:xfrm>
            <a:off x="1090494" y="51080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4717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семестр: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99353" y="1567260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модели машинного обучения</a:t>
            </a: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Новое Введение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2009871" y="1592259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кластеризации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971352" y="1809950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70994" y="15905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Ансамблевые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213262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 расстояние для классификации, регрессии и визуализации</a:t>
            </a:r>
            <a:endParaRPr sz="1596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894260" cy="11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DBSCAN </a:t>
            </a:r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EM  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 Спектральная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Теорема Байеса и методы основанные на ней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4218916" y="5130153"/>
            <a:ext cx="2245258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Другие подходы к рисованию прямых (метод опорных векторов)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для классификации 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регресии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Бэггинг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и случайный лес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бустинг</a:t>
            </a:r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XGBOOST, </a:t>
            </a:r>
            <a:r>
              <a:rPr lang="en-US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61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Отличие поиска аномалий от просто классификации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подходы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7FC5905-6754-44A4-B8D8-4DA2B10FE2D8}"/>
              </a:ext>
            </a:extLst>
          </p:cNvPr>
          <p:cNvSpPr txBox="1">
            <a:spLocks/>
          </p:cNvSpPr>
          <p:nvPr/>
        </p:nvSpPr>
        <p:spPr>
          <a:xfrm>
            <a:off x="2033836" y="5492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D563356-9D52-4D08-9234-55357346B771}"/>
              </a:ext>
            </a:extLst>
          </p:cNvPr>
          <p:cNvSpPr txBox="1">
            <a:spLocks/>
          </p:cNvSpPr>
          <p:nvPr/>
        </p:nvSpPr>
        <p:spPr>
          <a:xfrm>
            <a:off x="2297982" y="988671"/>
            <a:ext cx="7632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Сделать распространение похожим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C36B5-39B1-4DAF-BBEB-969C30C7556D}"/>
                  </a:ext>
                </a:extLst>
              </p:cNvPr>
              <p:cNvSpPr txBox="1"/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4C36B5-39B1-4DAF-BBEB-969C30C75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84EC53-9ADF-4129-9709-21DF45CAC42A}"/>
                  </a:ext>
                </a:extLst>
              </p:cNvPr>
              <p:cNvSpPr txBox="1"/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84EC53-9ADF-4129-9709-21DF45CAC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7F92F28-5957-4EDD-9A29-05488790F7D6}"/>
              </a:ext>
            </a:extLst>
          </p:cNvPr>
          <p:cNvGrpSpPr/>
          <p:nvPr/>
        </p:nvGrpSpPr>
        <p:grpSpPr>
          <a:xfrm>
            <a:off x="2112741" y="3626358"/>
            <a:ext cx="4411883" cy="221741"/>
            <a:chOff x="7472125" y="3920560"/>
            <a:chExt cx="2839854" cy="201088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BC88F744-0E61-4592-8CE9-4A9B78F88BFF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CC6BBDB-FEAD-43AD-BF51-E34C30C8F9E9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36330FC-7290-4DEB-BCCD-45488B5C9B15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0764459-A706-4565-85EE-99898B95128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097C572F-DEEB-4BAD-A8A0-E2F3EE4EEC6C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5C6D2195-8BE2-4367-A601-B79DC8CB733D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C34E8575-9623-4ECE-A114-8748DA4C6CA6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4E57F6DF-0D3A-488F-9C75-63FD9DD25B57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C200E952-401A-4DC2-94B7-DE30E1EA5090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2B9747B8-CA02-43BE-A568-4E6014EBC5E3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43DE50E-63C7-4589-9109-8DBA46B4FAB8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CE401204-1BB8-4D96-89A4-312982F43FE6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8F8C5834-DAE1-4D24-BAB3-AB6AEBAE31BD}"/>
              </a:ext>
            </a:extLst>
          </p:cNvPr>
          <p:cNvGrpSpPr/>
          <p:nvPr/>
        </p:nvGrpSpPr>
        <p:grpSpPr>
          <a:xfrm rot="5400000">
            <a:off x="570509" y="5058477"/>
            <a:ext cx="2555630" cy="207191"/>
            <a:chOff x="7472125" y="3920560"/>
            <a:chExt cx="2839854" cy="201088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45837430-F0B2-4EE1-A425-D3CD37E3281C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6AB6BBE3-EF86-4CF1-9234-68CE0434B717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3E62F8DE-1AC3-49BF-B852-1E3262A01D95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CCA35B48-D280-4A6D-B6D7-383E9073ADDB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F463632E-094B-4CA4-87BB-F9E52D90D831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5A87E202-2A5D-49DA-B8B0-ABA7D739A83A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FF7C8DE0-A2AB-4BE5-870F-A7047B5E7DD8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3F0217F-AAC9-48FC-B352-73483D83CAF0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43BFE0F1-30BD-42BC-A6D0-251035E1F42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03AE55CA-1BD0-46F3-8F60-32FC89BFF2DE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E1E9D323-CB05-4083-AD3A-4273D008E58D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0F5BA8F2-A1D0-4570-A967-1AD51F3FD858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E1F37B4A-C757-49FC-8FDB-06BB33542794}"/>
              </a:ext>
            </a:extLst>
          </p:cNvPr>
          <p:cNvGrpSpPr/>
          <p:nvPr/>
        </p:nvGrpSpPr>
        <p:grpSpPr>
          <a:xfrm>
            <a:off x="8064882" y="3584379"/>
            <a:ext cx="3879468" cy="254195"/>
            <a:chOff x="7472125" y="3920560"/>
            <a:chExt cx="2839854" cy="201088"/>
          </a:xfrm>
        </p:grpSpPr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58AAFC40-542A-4BB5-9CD6-C40C61E5FAE8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59B85166-9CFA-4784-B760-FF03053F9FC3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97D19182-09BB-4D74-8392-F383FEEA6902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5B886A2-6A63-4320-A7A1-2EC9BEFA8963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62936075-3C64-4BCA-B0DB-4F616A66FF7B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CCF1D761-F7E3-4AD5-ACEB-B44539B128D8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884C8967-8B2E-4BBF-8CAA-63236F4CC6A9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730BC634-5A24-4323-A7E5-ACF7AA5D2750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81A3A896-8A12-4FE8-B432-C26B873166D7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C3946B32-58B5-442A-9FCE-F2817EA1D9CE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7A33694D-7E6B-4C00-A6A0-C8C195750001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3D30EA20-B106-4765-91C8-C5B4E3433D26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0EF073BB-5429-4B3F-946E-E5270447E1D6}"/>
              </a:ext>
            </a:extLst>
          </p:cNvPr>
          <p:cNvGrpSpPr/>
          <p:nvPr/>
        </p:nvGrpSpPr>
        <p:grpSpPr>
          <a:xfrm rot="5400000">
            <a:off x="6522649" y="5016498"/>
            <a:ext cx="2555630" cy="207191"/>
            <a:chOff x="7472125" y="3920560"/>
            <a:chExt cx="2839854" cy="201088"/>
          </a:xfrm>
        </p:grpSpPr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F14BFE25-EC83-498D-9002-DB0991EA17D7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2A23F16F-2BC5-4511-A41B-CF469E06AA2F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96F2E65B-6599-4F6E-B3F8-B9DB4AF93443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7C59705A-D0CB-4B26-96C0-C883035BD277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192785E9-FA86-420B-8C5E-4A479A4BDE22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FAF873EA-10C7-4535-A984-A06E20825231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F5091D06-E859-490F-84B6-93AB034DFF37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5448730-7F6C-4EAB-A284-EC47170AA384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19B309AA-3770-4E32-9A3B-9C732601B939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2386FE7-F06A-4435-92FD-BA343A7285FF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DC341A8A-6B78-468C-AF5C-C98A0E82B0D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5B47F65-3A6C-491A-AADD-CA5E88730CE4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Montserrat" panose="00000500000000000000" pitchFamily="2" charset="-52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rcRect l="5493" t="6077"/>
          <a:stretch/>
        </p:blipFill>
        <p:spPr>
          <a:xfrm>
            <a:off x="8006778" y="3857624"/>
            <a:ext cx="3994722" cy="25919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rcRect l="4299" t="7326"/>
          <a:stretch/>
        </p:blipFill>
        <p:spPr>
          <a:xfrm>
            <a:off x="2028825" y="3876675"/>
            <a:ext cx="4591050" cy="26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6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41C3776-1CEC-4BE0-B988-3133E680DFD8}"/>
              </a:ext>
            </a:extLst>
          </p:cNvPr>
          <p:cNvSpPr txBox="1">
            <a:spLocks/>
          </p:cNvSpPr>
          <p:nvPr/>
        </p:nvSpPr>
        <p:spPr>
          <a:xfrm>
            <a:off x="1938586" y="52064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4827F67-2A82-4D1C-8348-B7CAD37FEDC7}"/>
              </a:ext>
            </a:extLst>
          </p:cNvPr>
          <p:cNvSpPr txBox="1">
            <a:spLocks/>
          </p:cNvSpPr>
          <p:nvPr/>
        </p:nvSpPr>
        <p:spPr>
          <a:xfrm>
            <a:off x="2658666" y="993275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BC8623-A7F8-47E3-BBA4-379F93BD7405}"/>
                  </a:ext>
                </a:extLst>
              </p:cNvPr>
              <p:cNvSpPr txBox="1"/>
              <p:nvPr/>
            </p:nvSpPr>
            <p:spPr>
              <a:xfrm>
                <a:off x="0" y="1653526"/>
                <a:ext cx="6054224" cy="1351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28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BC8623-A7F8-47E3-BBA4-379F93BD7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53526"/>
                <a:ext cx="6054224" cy="1351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2C642C-378F-45A3-99D8-2EF0B08F04E3}"/>
                  </a:ext>
                </a:extLst>
              </p:cNvPr>
              <p:cNvSpPr txBox="1"/>
              <p:nvPr/>
            </p:nvSpPr>
            <p:spPr>
              <a:xfrm>
                <a:off x="5968445" y="1543556"/>
                <a:ext cx="6515110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2C642C-378F-45A3-99D8-2EF0B08F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45" y="1543556"/>
                <a:ext cx="6515110" cy="1522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12257CA-9BD1-42A4-9509-42CF71A389AF}"/>
                  </a:ext>
                </a:extLst>
              </p:cNvPr>
              <p:cNvSpPr/>
              <p:nvPr/>
            </p:nvSpPr>
            <p:spPr>
              <a:xfrm>
                <a:off x="196677" y="4503383"/>
                <a:ext cx="10309973" cy="1058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12257CA-9BD1-42A4-9509-42CF71A38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77" y="4503383"/>
                <a:ext cx="10309973" cy="10587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69478D6-7A70-4DD3-BA29-C8E2D7C40E61}"/>
                  </a:ext>
                </a:extLst>
              </p:cNvPr>
              <p:cNvSpPr/>
              <p:nvPr/>
            </p:nvSpPr>
            <p:spPr>
              <a:xfrm>
                <a:off x="253827" y="5562011"/>
                <a:ext cx="8601851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69478D6-7A70-4DD3-BA29-C8E2D7C40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7" y="5562011"/>
                <a:ext cx="8601851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F8EC96-E085-4DBA-A201-6D26A4CA17EA}"/>
                  </a:ext>
                </a:extLst>
              </p:cNvPr>
              <p:cNvSpPr/>
              <p:nvPr/>
            </p:nvSpPr>
            <p:spPr>
              <a:xfrm>
                <a:off x="1603326" y="3434094"/>
                <a:ext cx="7992888" cy="1165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Cost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</a:rPr>
                            <m:t>KL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Montserrat" panose="00000500000000000000" pitchFamily="2" charset="-52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Montserrat" panose="00000500000000000000" pitchFamily="2" charset="-52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</a:rPr>
                            <m:t>)</m:t>
                          </m:r>
                        </m:e>
                      </m:nary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2800" baseline="-25000">
                                  <a:solidFill>
                                    <a:schemeClr val="bg1"/>
                                  </a:solidFill>
                                  <a:latin typeface="Montserrat" panose="00000500000000000000" pitchFamily="2" charset="-52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Montserrat" panose="00000500000000000000" pitchFamily="2" charset="-52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28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28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Montserrat" panose="00000500000000000000" pitchFamily="2" charset="-52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28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F8EC96-E085-4DBA-A201-6D26A4CA1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26" y="3434094"/>
                <a:ext cx="7992888" cy="1165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1B1833B-85AD-49B1-BB0A-0ADD0FF9FC38}"/>
              </a:ext>
            </a:extLst>
          </p:cNvPr>
          <p:cNvSpPr/>
          <p:nvPr/>
        </p:nvSpPr>
        <p:spPr>
          <a:xfrm>
            <a:off x="423367" y="3125047"/>
            <a:ext cx="10360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Kullback–Leibler divergence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 Дивергенция </a:t>
            </a:r>
            <a:r>
              <a:rPr lang="ru-RU" sz="24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Кульбака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 – </a:t>
            </a:r>
            <a:r>
              <a:rPr lang="ru-RU" sz="24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Лейблера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714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DFF324-0734-4676-9BBA-70478D792D25}"/>
              </a:ext>
            </a:extLst>
          </p:cNvPr>
          <p:cNvSpPr txBox="1">
            <a:spLocks/>
          </p:cNvSpPr>
          <p:nvPr/>
        </p:nvSpPr>
        <p:spPr>
          <a:xfrm>
            <a:off x="1967161" y="51112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F7B9AC-2AC4-47DB-87B4-FCA8FA0EB530}"/>
              </a:ext>
            </a:extLst>
          </p:cNvPr>
          <p:cNvSpPr/>
          <p:nvPr/>
        </p:nvSpPr>
        <p:spPr>
          <a:xfrm>
            <a:off x="4090475" y="1108153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На наборе </a:t>
            </a:r>
            <a:r>
              <a:rPr lang="en-US" sz="32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MNIST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7F27BCD-8150-491C-8875-80564D0A6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8" y="1647826"/>
            <a:ext cx="11942780" cy="492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0DFFEBB-9C6A-4C1B-BF4E-F4DC35957180}"/>
              </a:ext>
            </a:extLst>
          </p:cNvPr>
          <p:cNvSpPr txBox="1">
            <a:spLocks/>
          </p:cNvSpPr>
          <p:nvPr/>
        </p:nvSpPr>
        <p:spPr>
          <a:xfrm>
            <a:off x="1890961" y="51112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6F5671-CE4D-4C55-8E99-CE1306AFF8AA}"/>
              </a:ext>
            </a:extLst>
          </p:cNvPr>
          <p:cNvSpPr/>
          <p:nvPr/>
        </p:nvSpPr>
        <p:spPr>
          <a:xfrm>
            <a:off x="4664162" y="1174828"/>
            <a:ext cx="2595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Разные </a:t>
            </a:r>
            <a:r>
              <a:rPr lang="en-US" sz="32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GIF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9" name="Picture 2" descr="Interactive supervision with TensorBoard by IBM Scientist">
            <a:extLst>
              <a:ext uri="{FF2B5EF4-FFF2-40B4-BE49-F238E27FC236}">
                <a16:creationId xmlns:a16="http://schemas.microsoft.com/office/drawing/2014/main" id="{B25EA651-1E4D-4440-A583-4AA9E25AA9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925432"/>
            <a:ext cx="6124101" cy="37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在TensorBoard中使用t-SNE实现TensorFlow自动编码器的可视化嵌入-ATYUN">
            <a:extLst>
              <a:ext uri="{FF2B5EF4-FFF2-40B4-BE49-F238E27FC236}">
                <a16:creationId xmlns:a16="http://schemas.microsoft.com/office/drawing/2014/main" id="{DD3CAB1E-A323-426E-A91C-A60894F3A7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41" y="1664452"/>
            <a:ext cx="4536504" cy="41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97311" y="584595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Реализация в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B8919A0-CE0B-403B-97F1-AD108D867D65}"/>
              </a:ext>
            </a:extLst>
          </p:cNvPr>
          <p:cNvSpPr/>
          <p:nvPr/>
        </p:nvSpPr>
        <p:spPr>
          <a:xfrm>
            <a:off x="465901" y="1854883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sklearn.manifold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TSNE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40130B9-BEB2-48E9-9BE2-46C510826451}"/>
              </a:ext>
            </a:extLst>
          </p:cNvPr>
          <p:cNvSpPr/>
          <p:nvPr/>
        </p:nvSpPr>
        <p:spPr>
          <a:xfrm>
            <a:off x="446400" y="2385249"/>
            <a:ext cx="1142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tsne = TSNE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perplexity=perplexity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learning_rate=learning_rate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B7873D6-A85C-4015-AB6D-757EFA5C2960}"/>
              </a:ext>
            </a:extLst>
          </p:cNvPr>
          <p:cNvSpPr/>
          <p:nvPr/>
        </p:nvSpPr>
        <p:spPr>
          <a:xfrm>
            <a:off x="335360" y="3225695"/>
            <a:ext cx="12360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TSNE(angle=0.5, early_exaggeration=12.0, init='random', learning_rate=200.0, method='barnes_hut', metric='euclidean', min_grad_norm=1e-07, n_components=2, n_iter=1000, n_iter_without_progress=300, n_jobs=None, perplexity=15, random_state=None, verbose=1)</a:t>
            </a:r>
            <a:endParaRPr lang="ru-RU" sz="20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8443269-5482-477F-B986-0421A1EF8BA0}"/>
              </a:ext>
            </a:extLst>
          </p:cNvPr>
          <p:cNvSpPr/>
          <p:nvPr/>
        </p:nvSpPr>
        <p:spPr>
          <a:xfrm>
            <a:off x="494979" y="4513578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tsne.fit_transform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A7A3174-0946-451C-954B-7B57D40A3F73}"/>
              </a:ext>
            </a:extLst>
          </p:cNvPr>
          <p:cNvSpPr/>
          <p:nvPr/>
        </p:nvSpPr>
        <p:spPr>
          <a:xfrm>
            <a:off x="502243" y="4975243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kl_divergence_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F524FE1-89FA-42F4-B4E1-FDD06DBDBD4F}"/>
              </a:ext>
            </a:extLst>
          </p:cNvPr>
          <p:cNvSpPr/>
          <p:nvPr/>
        </p:nvSpPr>
        <p:spPr>
          <a:xfrm>
            <a:off x="502243" y="5475017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embedding_</a:t>
            </a:r>
          </a:p>
        </p:txBody>
      </p:sp>
    </p:spTree>
    <p:extLst>
      <p:ext uri="{BB962C8B-B14F-4D97-AF65-F5344CB8AC3E}">
        <p14:creationId xmlns:p14="http://schemas.microsoft.com/office/powerpoint/2010/main" val="42578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A2605AE-1359-4D45-B568-C1E147652176}"/>
              </a:ext>
            </a:extLst>
          </p:cNvPr>
          <p:cNvSpPr txBox="1">
            <a:spLocks/>
          </p:cNvSpPr>
          <p:nvPr/>
        </p:nvSpPr>
        <p:spPr>
          <a:xfrm>
            <a:off x="1916487" y="6127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1536C0-617A-4E6D-9911-2095C4E45B21}"/>
              </a:ext>
            </a:extLst>
          </p:cNvPr>
          <p:cNvSpPr/>
          <p:nvPr/>
        </p:nvSpPr>
        <p:spPr>
          <a:xfrm>
            <a:off x="100286" y="1334929"/>
            <a:ext cx="1207266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Отлично подходит для визуализации многомерного набора данных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Может использоваться для любых данных </a:t>
            </a:r>
          </a:p>
          <a:p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Преобразование - это «билет в один конец»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Расстояние в пространстве преобразованных объектов не имеет значения (глобально)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части одного и того же кластера могут </a:t>
            </a:r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разделиться</a:t>
            </a:r>
          </a:p>
          <a:p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Может получить некоторые качественные гипотезы о том, что захватывают ваши параметры / что такое набор данных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Может быть запущен несколько раз, чтобы получить тенденцию/общий тренд</a:t>
            </a:r>
            <a:endParaRPr lang="en-US" sz="2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Придание значения расстояниям в пустом пространстве</a:t>
            </a:r>
            <a:endParaRPr lang="en-US" sz="2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 больших данных нужно много </a:t>
            </a:r>
            <a:r>
              <a:rPr lang="ru-RU" sz="2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времени</a:t>
            </a:r>
            <a:r>
              <a:rPr lang="en-US" sz="2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 памяти</a:t>
            </a:r>
            <a:endParaRPr lang="en-US" sz="2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7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294321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</a:t>
            </a:r>
            <a:r>
              <a:rPr lang="tr-TR" sz="2800" dirty="0" smtClean="0">
                <a:hlinkClick r:id="rId4"/>
              </a:rPr>
              <a:t>colab.research.google.com/drive/1Hua5LntT3t4k_XskD9BTnbd38436gfgq?usp=sharing</a:t>
            </a:r>
            <a:r>
              <a:rPr lang="ru-RU" sz="2800" dirty="0" smtClean="0"/>
              <a:t> 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957C4-0B90-4156-8D6F-077A105A2FAB}"/>
              </a:ext>
            </a:extLst>
          </p:cNvPr>
          <p:cNvSpPr txBox="1"/>
          <p:nvPr/>
        </p:nvSpPr>
        <p:spPr>
          <a:xfrm>
            <a:off x="1028700" y="2378747"/>
            <a:ext cx="9697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Montserrat" panose="00000500000000000000" pitchFamily="2" charset="-52"/>
              </a:rPr>
              <a:t>Метрические модели </a:t>
            </a:r>
            <a:r>
              <a:rPr lang="en-US" sz="2800" b="1" dirty="0" err="1" smtClean="0">
                <a:latin typeface="Montserrat" panose="00000500000000000000" pitchFamily="2" charset="-52"/>
              </a:rPr>
              <a:t>Sklearn</a:t>
            </a:r>
            <a:r>
              <a:rPr lang="tr-TR" sz="2800" b="1" dirty="0" smtClean="0">
                <a:latin typeface="Montserrat" panose="00000500000000000000" pitchFamily="2" charset="-52"/>
              </a:rPr>
              <a:t> </a:t>
            </a:r>
            <a:r>
              <a:rPr lang="tr-TR" sz="2800" b="1" dirty="0">
                <a:latin typeface="Montserrat" panose="00000500000000000000" pitchFamily="2" charset="-52"/>
              </a:rPr>
              <a:t>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к-ближайших соседей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569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139264" y="417765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</a:t>
            </a:r>
            <a:r>
              <a:rPr lang="tr-TR" sz="2800" dirty="0" smtClean="0">
                <a:hlinkClick r:id="rId4"/>
              </a:rPr>
              <a:t>colab.research.google.com/drive/1eAermb4o3adUgJc6q9AYEKon78vVpNVS?usp=sharing</a:t>
            </a:r>
            <a:r>
              <a:rPr lang="en-US" sz="2800" dirty="0" smtClean="0"/>
              <a:t> 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957C4-0B90-4156-8D6F-077A105A2FAB}"/>
              </a:ext>
            </a:extLst>
          </p:cNvPr>
          <p:cNvSpPr txBox="1"/>
          <p:nvPr/>
        </p:nvSpPr>
        <p:spPr>
          <a:xfrm>
            <a:off x="1028700" y="2378747"/>
            <a:ext cx="96972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Montserrat" panose="00000500000000000000" pitchFamily="2" charset="-52"/>
              </a:rPr>
              <a:t>Применение библиотеки </a:t>
            </a:r>
            <a:r>
              <a:rPr lang="en-US" sz="2800" b="1" dirty="0" err="1" smtClean="0">
                <a:latin typeface="Montserrat" panose="00000500000000000000" pitchFamily="2" charset="-52"/>
              </a:rPr>
              <a:t>Optuna</a:t>
            </a:r>
            <a:r>
              <a:rPr lang="en-US" sz="2800" b="1" dirty="0" smtClean="0">
                <a:latin typeface="Montserrat" panose="00000500000000000000" pitchFamily="2" charset="-52"/>
              </a:rPr>
              <a:t> </a:t>
            </a:r>
            <a:r>
              <a:rPr lang="ru-RU" sz="2800" b="1" dirty="0" smtClean="0">
                <a:latin typeface="Montserrat" panose="00000500000000000000" pitchFamily="2" charset="-52"/>
              </a:rPr>
              <a:t>для оптимизации </a:t>
            </a:r>
            <a:r>
              <a:rPr lang="ru-RU" sz="2800" b="1" dirty="0" err="1" smtClean="0">
                <a:latin typeface="Montserrat" panose="00000500000000000000" pitchFamily="2" charset="-52"/>
              </a:rPr>
              <a:t>гиперпараметров</a:t>
            </a:r>
            <a:r>
              <a:rPr lang="ru-RU" sz="2800" b="1" dirty="0" smtClean="0">
                <a:latin typeface="Montserrat" panose="00000500000000000000" pitchFamily="2" charset="-52"/>
              </a:rPr>
              <a:t> моделей машинного обучения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104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к-ближайших соседей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4097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к-ближайших соседей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2.02 Метрические модели машинного обучения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2451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81106" y="50743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035" y="973983"/>
            <a:ext cx="1217859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smtClean="0">
                <a:solidFill>
                  <a:schemeClr val="bg1"/>
                </a:solidFill>
                <a:latin typeface="Montserrat"/>
                <a:sym typeface="Montserrat"/>
              </a:rPr>
              <a:t>Расстояние</a:t>
            </a:r>
          </a:p>
          <a:p>
            <a:pPr marL="441645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 число которое определяет близость между сколь-</a:t>
            </a: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угодномерными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векторами</a:t>
            </a:r>
          </a:p>
          <a:p>
            <a:pPr marL="441645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sym typeface="Montserrat"/>
            </a:endParaRPr>
          </a:p>
          <a:p>
            <a:pPr marL="478764"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smtClean="0">
                <a:solidFill>
                  <a:schemeClr val="bg1"/>
                </a:solidFill>
                <a:latin typeface="Montserrat"/>
                <a:sym typeface="Montserrat"/>
              </a:rPr>
              <a:t>Метод к-ближайших соседей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К, Веса, Расстояние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Запоминаем, а не «учим»?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Neighborhood Components Analysis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Расстояние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Махаланобиса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SoftMax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линейное преобразование оптимизированное под метод Ближайших соседей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 опять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помогает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t-SNE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Сводим многомерное подобие через нормальное распределение к t-Распределению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Perplexity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как мера близости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Дивергенция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Кульбака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Лейблера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521208" y="1924679"/>
            <a:ext cx="114391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https://app.pachca.com/chats/4904913?thread_id=767548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263352" y="1772816"/>
                <a:ext cx="10115088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1.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&gt;= 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для всех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положительно определенность</a:t>
                </a:r>
              </a:p>
              <a:p>
                <a:endParaRPr lang="en-US" sz="2400" dirty="0">
                  <a:solidFill>
                    <a:srgbClr val="0070C0"/>
                  </a:solidFill>
                  <a:latin typeface="Montserrat" panose="020B0604020202020204" charset="-5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2.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== 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тогда и только тогда, когда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  <a:p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3.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==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симметрия</a:t>
                </a:r>
              </a:p>
              <a:p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4.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&lt;=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неравенство треугольника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772816"/>
                <a:ext cx="10115088" cy="2677656"/>
              </a:xfrm>
              <a:prstGeom prst="rect">
                <a:avLst/>
              </a:prstGeom>
              <a:blipFill>
                <a:blip r:embed="rId4"/>
                <a:stretch>
                  <a:fillRect l="-904" t="-1595" b="-4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/>
          <p:cNvSpPr/>
          <p:nvPr/>
        </p:nvSpPr>
        <p:spPr>
          <a:xfrm>
            <a:off x="9624392" y="4509120"/>
            <a:ext cx="36004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BD170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10848528" y="3861048"/>
            <a:ext cx="36004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9696400" y="3573016"/>
            <a:ext cx="36004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BDF9B44B-7BAD-4BB5-B40B-80E00529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53120"/>
            <a:ext cx="1028085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Функция является </a:t>
            </a:r>
            <a:r>
              <a:rPr lang="ru-RU" sz="28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метрикой</a:t>
            </a:r>
            <a:r>
              <a:rPr lang="en-US" sz="28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8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расстояния когда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84919" y="12477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2477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70666" y="18855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18855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59569" y="1978345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70666" y="24673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4673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71288" y="2463606"/>
            <a:ext cx="4592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0" y="3016143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16143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912693" y="3016143"/>
            <a:ext cx="3850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70666" y="3531220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531220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97260" y="3513265"/>
            <a:ext cx="431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  <p:sp>
        <p:nvSpPr>
          <p:cNvPr id="51" name="Овал 50"/>
          <p:cNvSpPr/>
          <p:nvPr/>
        </p:nvSpPr>
        <p:spPr>
          <a:xfrm>
            <a:off x="9624392" y="2276872"/>
            <a:ext cx="36004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BD170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>
            <a:off x="11064552" y="1340768"/>
            <a:ext cx="36004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Заголовок 1">
            <a:extLst>
              <a:ext uri="{FF2B5EF4-FFF2-40B4-BE49-F238E27FC236}">
                <a16:creationId xmlns:a16="http://schemas.microsoft.com/office/drawing/2014/main" id="{BDF9B44B-7BAD-4BB5-B40B-80E005297D87}"/>
              </a:ext>
            </a:extLst>
          </p:cNvPr>
          <p:cNvSpPr txBox="1">
            <a:spLocks/>
          </p:cNvSpPr>
          <p:nvPr/>
        </p:nvSpPr>
        <p:spPr>
          <a:xfrm>
            <a:off x="1055440" y="553120"/>
            <a:ext cx="1028085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Стандартные метрики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расстояния </a:t>
            </a:r>
          </a:p>
        </p:txBody>
      </p:sp>
    </p:spTree>
    <p:extLst>
      <p:ext uri="{BB962C8B-B14F-4D97-AF65-F5344CB8AC3E}">
        <p14:creationId xmlns:p14="http://schemas.microsoft.com/office/powerpoint/2010/main" val="227505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Заголовок 1">
            <a:extLst>
              <a:ext uri="{FF2B5EF4-FFF2-40B4-BE49-F238E27FC236}">
                <a16:creationId xmlns:a16="http://schemas.microsoft.com/office/drawing/2014/main" id="{BDF9B44B-7BAD-4BB5-B40B-80E005297D87}"/>
              </a:ext>
            </a:extLst>
          </p:cNvPr>
          <p:cNvSpPr txBox="1">
            <a:spLocks/>
          </p:cNvSpPr>
          <p:nvPr/>
        </p:nvSpPr>
        <p:spPr>
          <a:xfrm>
            <a:off x="1055440" y="553120"/>
            <a:ext cx="1028085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необходимость </a:t>
            </a:r>
            <a:r>
              <a:rPr lang="ru-RU" sz="28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нормировки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graphicFrame>
        <p:nvGraphicFramePr>
          <p:cNvPr id="54" name="Таблица 2">
            <a:extLst>
              <a:ext uri="{FF2B5EF4-FFF2-40B4-BE49-F238E27FC236}">
                <a16:creationId xmlns:a16="http://schemas.microsoft.com/office/drawing/2014/main" id="{A11DDC24-2291-44CB-9930-17FCF1217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154502"/>
              </p:ext>
            </p:extLst>
          </p:nvPr>
        </p:nvGraphicFramePr>
        <p:xfrm>
          <a:off x="600216" y="1837655"/>
          <a:ext cx="504599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130">
                  <a:extLst>
                    <a:ext uri="{9D8B030D-6E8A-4147-A177-3AD203B41FA5}">
                      <a16:colId xmlns:a16="http://schemas.microsoft.com/office/drawing/2014/main" val="1903350113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68405916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45845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Человек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Возраст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Зарплата 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Аркадий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1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Борис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9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Василий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52012"/>
                  </a:ext>
                </a:extLst>
              </a:tr>
            </a:tbl>
          </a:graphicData>
        </a:graphic>
      </p:graphicFrame>
      <p:graphicFrame>
        <p:nvGraphicFramePr>
          <p:cNvPr id="55" name="Таблица 2">
            <a:extLst>
              <a:ext uri="{FF2B5EF4-FFF2-40B4-BE49-F238E27FC236}">
                <a16:creationId xmlns:a16="http://schemas.microsoft.com/office/drawing/2014/main" id="{A11DDC24-2291-44CB-9930-17FCF1217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319213"/>
              </p:ext>
            </p:extLst>
          </p:nvPr>
        </p:nvGraphicFramePr>
        <p:xfrm>
          <a:off x="6438192" y="1836146"/>
          <a:ext cx="504599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130">
                  <a:extLst>
                    <a:ext uri="{9D8B030D-6E8A-4147-A177-3AD203B41FA5}">
                      <a16:colId xmlns:a16="http://schemas.microsoft.com/office/drawing/2014/main" val="1903350113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68405916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45845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Человек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Возраст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Зарплата 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Аркадий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1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Борис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101 000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9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Василий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52012"/>
                  </a:ext>
                </a:extLst>
              </a:tr>
            </a:tbl>
          </a:graphicData>
        </a:graphic>
      </p:graphicFrame>
      <p:graphicFrame>
        <p:nvGraphicFramePr>
          <p:cNvPr id="56" name="Таблица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56901"/>
              </p:ext>
            </p:extLst>
          </p:nvPr>
        </p:nvGraphicFramePr>
        <p:xfrm>
          <a:off x="235060" y="4588741"/>
          <a:ext cx="5486399" cy="159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12">
                  <a:extLst>
                    <a:ext uri="{9D8B030D-6E8A-4147-A177-3AD203B41FA5}">
                      <a16:colId xmlns:a16="http://schemas.microsoft.com/office/drawing/2014/main" val="3098602630"/>
                    </a:ext>
                  </a:extLst>
                </a:gridCol>
                <a:gridCol w="1436612">
                  <a:extLst>
                    <a:ext uri="{9D8B030D-6E8A-4147-A177-3AD203B41FA5}">
                      <a16:colId xmlns:a16="http://schemas.microsoft.com/office/drawing/2014/main" val="1523331025"/>
                    </a:ext>
                  </a:extLst>
                </a:gridCol>
                <a:gridCol w="1255846">
                  <a:extLst>
                    <a:ext uri="{9D8B030D-6E8A-4147-A177-3AD203B41FA5}">
                      <a16:colId xmlns:a16="http://schemas.microsoft.com/office/drawing/2014/main" val="1609635555"/>
                    </a:ext>
                  </a:extLst>
                </a:gridCol>
                <a:gridCol w="1357329">
                  <a:extLst>
                    <a:ext uri="{9D8B030D-6E8A-4147-A177-3AD203B41FA5}">
                      <a16:colId xmlns:a16="http://schemas.microsoft.com/office/drawing/2014/main" val="209014435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Аркадий</a:t>
                      </a:r>
                      <a:endParaRPr lang="ru-RU" sz="24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>
                          <a:effectLst/>
                        </a:rPr>
                        <a:t>Борис</a:t>
                      </a:r>
                      <a:endParaRPr lang="ru-RU" sz="2400" b="0" i="0" u="none" strike="noStrike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>
                          <a:effectLst/>
                        </a:rPr>
                        <a:t>Василий</a:t>
                      </a:r>
                      <a:endParaRPr lang="ru-RU" sz="2400" b="0" i="0" u="none" strike="noStrike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954874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kern="1200" dirty="0">
                          <a:effectLst/>
                          <a:sym typeface="Arial"/>
                        </a:rPr>
                        <a:t>Аркадий</a:t>
                      </a:r>
                      <a:endParaRPr lang="ru-RU" sz="2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351702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kern="1200" dirty="0">
                          <a:effectLst/>
                          <a:sym typeface="Arial"/>
                        </a:rPr>
                        <a:t>Борис</a:t>
                      </a:r>
                      <a:endParaRPr lang="ru-RU" sz="2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5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7.07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262846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kern="1200" dirty="0">
                          <a:effectLst/>
                          <a:sym typeface="Arial"/>
                        </a:rPr>
                        <a:t>Василий</a:t>
                      </a:r>
                      <a:endParaRPr lang="ru-RU" sz="2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7.07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3262176"/>
                  </a:ext>
                </a:extLst>
              </a:tr>
            </a:tbl>
          </a:graphicData>
        </a:graphic>
      </p:graphicFrame>
      <p:graphicFrame>
        <p:nvGraphicFramePr>
          <p:cNvPr id="57" name="Таблица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72249"/>
              </p:ext>
            </p:extLst>
          </p:nvPr>
        </p:nvGraphicFramePr>
        <p:xfrm>
          <a:off x="6300880" y="4525366"/>
          <a:ext cx="5486399" cy="159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612">
                  <a:extLst>
                    <a:ext uri="{9D8B030D-6E8A-4147-A177-3AD203B41FA5}">
                      <a16:colId xmlns:a16="http://schemas.microsoft.com/office/drawing/2014/main" val="2147283738"/>
                    </a:ext>
                  </a:extLst>
                </a:gridCol>
                <a:gridCol w="1436612">
                  <a:extLst>
                    <a:ext uri="{9D8B030D-6E8A-4147-A177-3AD203B41FA5}">
                      <a16:colId xmlns:a16="http://schemas.microsoft.com/office/drawing/2014/main" val="1251486368"/>
                    </a:ext>
                  </a:extLst>
                </a:gridCol>
                <a:gridCol w="1255846">
                  <a:extLst>
                    <a:ext uri="{9D8B030D-6E8A-4147-A177-3AD203B41FA5}">
                      <a16:colId xmlns:a16="http://schemas.microsoft.com/office/drawing/2014/main" val="1687985435"/>
                    </a:ext>
                  </a:extLst>
                </a:gridCol>
                <a:gridCol w="1357329">
                  <a:extLst>
                    <a:ext uri="{9D8B030D-6E8A-4147-A177-3AD203B41FA5}">
                      <a16:colId xmlns:a16="http://schemas.microsoft.com/office/drawing/2014/main" val="369737880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Аркадий</a:t>
                      </a:r>
                      <a:endParaRPr lang="ru-RU" sz="24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Борис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Василий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470445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kern="1200" dirty="0">
                          <a:sym typeface="Arial"/>
                        </a:rPr>
                        <a:t>Аркадий</a:t>
                      </a:r>
                      <a:endParaRPr lang="ru-RU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1000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04649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kern="1200" dirty="0">
                          <a:sym typeface="Arial"/>
                        </a:rPr>
                        <a:t>Борис</a:t>
                      </a:r>
                      <a:endParaRPr lang="ru-RU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1000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1000.01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934130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kern="1200" dirty="0">
                          <a:sym typeface="Arial"/>
                        </a:rPr>
                        <a:t>Василий</a:t>
                      </a:r>
                      <a:endParaRPr lang="ru-RU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1000.01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37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/>
              <p:cNvSpPr/>
              <p:nvPr/>
            </p:nvSpPr>
            <p:spPr>
              <a:xfrm>
                <a:off x="2367837" y="3807896"/>
                <a:ext cx="16886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8" name="Прямоугольник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37" y="3807896"/>
                <a:ext cx="168860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/>
              <p:cNvSpPr/>
              <p:nvPr/>
            </p:nvSpPr>
            <p:spPr>
              <a:xfrm>
                <a:off x="8613219" y="3851653"/>
                <a:ext cx="16886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9" name="Прямоугольник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219" y="3851653"/>
                <a:ext cx="168860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77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8" grpId="0"/>
      <p:bldP spid="59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1947</TotalTime>
  <Words>1724</Words>
  <Application>Microsoft Office PowerPoint</Application>
  <PresentationFormat>Произвольный</PresentationFormat>
  <Paragraphs>661</Paragraphs>
  <Slides>61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71" baseType="lpstr">
      <vt:lpstr>Calibri</vt:lpstr>
      <vt:lpstr>Verdana</vt:lpstr>
      <vt:lpstr>Montserrat Black</vt:lpstr>
      <vt:lpstr>Montserrat</vt:lpstr>
      <vt:lpstr>Cambria Math</vt:lpstr>
      <vt:lpstr>Arial</vt:lpstr>
      <vt:lpstr>Times New Roman</vt:lpstr>
      <vt:lpstr>Source Sans Pro</vt:lpstr>
      <vt:lpstr>Courier New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Функция является метрикой расстояния когда</vt:lpstr>
      <vt:lpstr>Презентация PowerPoint</vt:lpstr>
      <vt:lpstr>Презентация PowerPoint</vt:lpstr>
      <vt:lpstr>Не совсем метрика</vt:lpstr>
      <vt:lpstr>Презентация PowerPoint</vt:lpstr>
      <vt:lpstr>Презентация PowerPoint</vt:lpstr>
      <vt:lpstr>Отдаленная Аналогия</vt:lpstr>
      <vt:lpstr>Рубрика Пословицы и Поговорки</vt:lpstr>
      <vt:lpstr>Презентация PowerPoint</vt:lpstr>
      <vt:lpstr>k-Nearest Neighbors Classifier Классификация к-Ближайших Соседей</vt:lpstr>
      <vt:lpstr>Презентация PowerPoint</vt:lpstr>
      <vt:lpstr>Влияние  k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 к-Ближайших Соседей</vt:lpstr>
      <vt:lpstr>Презентация PowerPoint</vt:lpstr>
      <vt:lpstr>Презентация PowerPoint</vt:lpstr>
      <vt:lpstr>Реализация в Python</vt:lpstr>
      <vt:lpstr>Про algorithm</vt:lpstr>
      <vt:lpstr>KD-Tree</vt:lpstr>
      <vt:lpstr>Ball Tree</vt:lpstr>
      <vt:lpstr>S.W.O.T. (при поддержке ChatGPT)</vt:lpstr>
      <vt:lpstr>Презентация PowerPoint</vt:lpstr>
      <vt:lpstr>Презентация PowerPoint</vt:lpstr>
      <vt:lpstr>Общее применение k-Nearest Neighbors</vt:lpstr>
      <vt:lpstr>SoftMax</vt:lpstr>
      <vt:lpstr>Непрерывная вероятностная Степень Близости</vt:lpstr>
      <vt:lpstr>Расстояние Махаланобиса </vt:lpstr>
      <vt:lpstr>Neighbourhood Components Analysis</vt:lpstr>
      <vt:lpstr>Neighbourhood Components Analysis</vt:lpstr>
      <vt:lpstr>Neighbourhood Components Analysis</vt:lpstr>
      <vt:lpstr>Neighbourhood Components Analysis</vt:lpstr>
      <vt:lpstr>Neighbourhood Components Analysis</vt:lpstr>
      <vt:lpstr>Реализация в Python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 в Python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149</cp:revision>
  <dcterms:modified xsi:type="dcterms:W3CDTF">2023-04-18T11:50:48Z</dcterms:modified>
</cp:coreProperties>
</file>